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1"/>
  </p:notesMasterIdLst>
  <p:handoutMasterIdLst>
    <p:handoutMasterId r:id="rId52"/>
  </p:handoutMasterIdLst>
  <p:sldIdLst>
    <p:sldId id="273" r:id="rId2"/>
    <p:sldId id="412" r:id="rId3"/>
    <p:sldId id="361" r:id="rId4"/>
    <p:sldId id="408" r:id="rId5"/>
    <p:sldId id="365" r:id="rId6"/>
    <p:sldId id="426" r:id="rId7"/>
    <p:sldId id="405" r:id="rId8"/>
    <p:sldId id="336" r:id="rId9"/>
    <p:sldId id="406" r:id="rId10"/>
    <p:sldId id="407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413" r:id="rId20"/>
    <p:sldId id="399" r:id="rId21"/>
    <p:sldId id="400" r:id="rId22"/>
    <p:sldId id="401" r:id="rId23"/>
    <p:sldId id="414" r:id="rId24"/>
    <p:sldId id="415" r:id="rId25"/>
    <p:sldId id="417" r:id="rId26"/>
    <p:sldId id="419" r:id="rId27"/>
    <p:sldId id="420" r:id="rId28"/>
    <p:sldId id="418" r:id="rId29"/>
    <p:sldId id="333" r:id="rId30"/>
    <p:sldId id="410" r:id="rId31"/>
    <p:sldId id="374" r:id="rId32"/>
    <p:sldId id="428" r:id="rId33"/>
    <p:sldId id="429" r:id="rId34"/>
    <p:sldId id="427" r:id="rId35"/>
    <p:sldId id="421" r:id="rId36"/>
    <p:sldId id="380" r:id="rId37"/>
    <p:sldId id="378" r:id="rId38"/>
    <p:sldId id="381" r:id="rId39"/>
    <p:sldId id="382" r:id="rId40"/>
    <p:sldId id="383" r:id="rId41"/>
    <p:sldId id="346" r:id="rId42"/>
    <p:sldId id="344" r:id="rId43"/>
    <p:sldId id="424" r:id="rId44"/>
    <p:sldId id="385" r:id="rId45"/>
    <p:sldId id="372" r:id="rId46"/>
    <p:sldId id="425" r:id="rId47"/>
    <p:sldId id="358" r:id="rId48"/>
    <p:sldId id="423" r:id="rId49"/>
    <p:sldId id="384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7389" autoAdjust="0"/>
  </p:normalViewPr>
  <p:slideViewPr>
    <p:cSldViewPr snapToGrid="0">
      <p:cViewPr>
        <p:scale>
          <a:sx n="100" d="100"/>
          <a:sy n="100" d="100"/>
        </p:scale>
        <p:origin x="-1944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70627B5-3C71-468D-9138-51264DAD7755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94E6927-0FD4-4F69-8DC8-6445145B00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52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8966D46-9D61-4F4D-A408-8123940F6439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7A7E0A1-90E7-4BD9-9993-70B72FAC43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09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570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570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570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570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57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A7E0A1-90E7-4BD9-9993-70B72FAC43A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8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0638" y="5732463"/>
            <a:ext cx="1060451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0F2E2-5F2A-4A26-808C-C1203872A3F7}" type="datetime1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25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C0DB3-0AA1-468E-953A-4D6E03725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2FE21-4A9B-4AB5-BEF5-A6B3B5A90A45}" type="datetime1">
              <a:rPr lang="en-US"/>
              <a:pPr>
                <a:defRPr/>
              </a:pPr>
              <a:t>1/20/2014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09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5DEDB-8B0C-44BD-9B78-5195C3671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C973F-84B6-4897-AE38-F1171216756E}" type="datetime1">
              <a:rPr lang="en-US"/>
              <a:pPr>
                <a:defRPr/>
              </a:pPr>
              <a:t>1/20/2014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230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6CF8A-7E8E-45B3-B75C-3A782E359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B0417-A4EA-4A30-9659-F83437F7B7B6}" type="datetime1">
              <a:rPr lang="en-US"/>
              <a:pPr>
                <a:defRPr/>
              </a:pPr>
              <a:t>1/20/2014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417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4F05D-9A71-433F-B296-F892A111EE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F466A-6BF3-4827-ACA8-93EA41C22A46}" type="datetime1">
              <a:rPr lang="en-US"/>
              <a:pPr>
                <a:defRPr/>
              </a:pPr>
              <a:t>1/20/2014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447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B1E0A-34C4-4880-B773-1CB3D2D74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22A17-3D9D-49B7-9AC9-C70676575AF1}" type="datetime1">
              <a:rPr lang="en-US"/>
              <a:pPr>
                <a:defRPr/>
              </a:pPr>
              <a:t>1/20/2014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067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E65BC-EC22-4174-899C-C44E85082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3FD55-5DE3-4EFF-8EAF-1E1FCB063B87}" type="datetime1">
              <a:rPr lang="en-US"/>
              <a:pPr>
                <a:defRPr/>
              </a:pPr>
              <a:t>1/20/2014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14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8B91C-CA27-4C4A-AAD0-07E3AE37D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CE429-6E0D-4E9E-9DF9-0DF6148C5BE1}" type="datetime1">
              <a:rPr lang="en-US"/>
              <a:pPr>
                <a:defRPr/>
              </a:pPr>
              <a:t>1/20/2014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523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42A8D-B417-4989-A629-052E6BE75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8AD4A-6525-4B33-BA5A-C1BC2EA65D04}" type="datetime1">
              <a:rPr lang="en-US"/>
              <a:pPr>
                <a:defRPr/>
              </a:pPr>
              <a:t>1/20/2014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726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66443-7AA7-4F93-B616-62C93408C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78420-94A7-4ABF-A1BB-A99B8FD90BF0}" type="datetime1">
              <a:rPr lang="en-US"/>
              <a:pPr>
                <a:defRPr/>
              </a:pPr>
              <a:t>1/20/2014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81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C4386-9B0D-44AC-A337-9482CC9833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6EE68-6EB5-46B2-B3B1-734B4B5AD70F}" type="datetime1">
              <a:rPr lang="en-US"/>
              <a:pPr>
                <a:defRPr/>
              </a:pPr>
              <a:t>1/20/2014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156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219200" y="0"/>
            <a:ext cx="7239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19200" y="1447800"/>
            <a:ext cx="7467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5288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390E4D-7AAD-4C0B-AFDF-AA7CB242F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72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BA9108-8AC7-46B0-8540-7725BBBD79C9}" type="datetime1">
              <a:rPr lang="en-US"/>
              <a:pPr>
                <a:defRPr/>
              </a:pPr>
              <a:t>1/20/2014</a:t>
            </a:fld>
            <a:endParaRPr lang="en-US" dirty="0"/>
          </a:p>
        </p:txBody>
      </p:sp>
      <p:pic>
        <p:nvPicPr>
          <p:cNvPr id="1034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04775"/>
            <a:ext cx="63658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815975"/>
            <a:ext cx="742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 rot="20532342">
            <a:off x="0" y="5229225"/>
            <a:ext cx="8382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</a:p>
        </p:txBody>
      </p:sp>
      <p:grpSp>
        <p:nvGrpSpPr>
          <p:cNvPr id="1037" name="Group 66"/>
          <p:cNvGrpSpPr>
            <a:grpSpLocks/>
          </p:cNvGrpSpPr>
          <p:nvPr/>
        </p:nvGrpSpPr>
        <p:grpSpPr bwMode="auto">
          <a:xfrm>
            <a:off x="0" y="0"/>
            <a:ext cx="846138" cy="6858000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0" idx="2"/>
            </p:cNvCxnSpPr>
            <p:nvPr userDrawn="1"/>
          </p:nvCxnSpPr>
          <p:spPr>
            <a:xfrm flipH="1">
              <a:off x="876675" y="1142999"/>
              <a:ext cx="0" cy="5715001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42" name="Group 65"/>
            <p:cNvGrpSpPr>
              <a:grpSpLocks/>
            </p:cNvGrpSpPr>
            <p:nvPr userDrawn="1"/>
          </p:nvGrpSpPr>
          <p:grpSpPr bwMode="auto"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10934" y="516731"/>
                <a:ext cx="217487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903" y="1030287"/>
                <a:ext cx="209550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6224" y="587340"/>
                <a:ext cx="0" cy="76268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1958" y="777874"/>
                <a:ext cx="304800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6224" y="885790"/>
                <a:ext cx="0" cy="76268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815" y="777874"/>
                <a:ext cx="304800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09836" y="514349"/>
                <a:ext cx="222250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804" y="1027906"/>
                <a:ext cx="21431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827" y="584165"/>
                <a:ext cx="0" cy="76268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3086" y="772318"/>
                <a:ext cx="303212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827" y="882615"/>
                <a:ext cx="0" cy="76268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818" y="769143"/>
                <a:ext cx="303212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61" y="1135062"/>
                <a:ext cx="301895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58" y="740534"/>
                <a:ext cx="82550" cy="74680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4" name="Straight Connector 33"/>
              <p:cNvCxnSpPr>
                <a:stCxn id="0" idx="0"/>
              </p:cNvCxnSpPr>
              <p:nvPr userDrawn="1"/>
            </p:nvCxnSpPr>
            <p:spPr>
              <a:xfrm rot="16200000" flipH="1" flipV="1">
                <a:off x="670299" y="204786"/>
                <a:ext cx="411163" cy="1588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783" y="412749"/>
                <a:ext cx="301895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8950" y="782637"/>
                <a:ext cx="6514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555" y="766762"/>
                <a:ext cx="95335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ln w="12700">
            <a:noFill/>
          </a:ln>
          <a:solidFill>
            <a:srgbClr val="1C151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1C151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1C151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1C151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1C151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1C151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1C151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1C151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1C151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rgbClr val="1C151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kern="1200">
          <a:solidFill>
            <a:srgbClr val="1C151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kern="1200">
          <a:solidFill>
            <a:srgbClr val="1C151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kern="1200">
          <a:solidFill>
            <a:srgbClr val="1C151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kern="1200">
          <a:solidFill>
            <a:srgbClr val="1C151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6.png"/><Relationship Id="rId18" Type="http://schemas.openxmlformats.org/officeDocument/2006/relationships/image" Target="../media/image28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25.png"/><Relationship Id="rId17" Type="http://schemas.openxmlformats.org/officeDocument/2006/relationships/image" Target="../media/image24.png"/><Relationship Id="rId2" Type="http://schemas.openxmlformats.org/officeDocument/2006/relationships/image" Target="../media/image11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5" Type="http://schemas.openxmlformats.org/officeDocument/2006/relationships/image" Target="../media/image27.png"/><Relationship Id="rId10" Type="http://schemas.openxmlformats.org/officeDocument/2006/relationships/image" Target="../media/image21.png"/><Relationship Id="rId4" Type="http://schemas.openxmlformats.org/officeDocument/2006/relationships/image" Target="../media/image13.png"/><Relationship Id="rId9" Type="http://schemas.openxmlformats.org/officeDocument/2006/relationships/image" Target="../media/image15.png"/><Relationship Id="rId1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0.png"/><Relationship Id="rId7" Type="http://schemas.openxmlformats.org/officeDocument/2006/relationships/image" Target="../media/image4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3.png"/><Relationship Id="rId7" Type="http://schemas.openxmlformats.org/officeDocument/2006/relationships/image" Target="../media/image4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7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55.png"/><Relationship Id="rId4" Type="http://schemas.openxmlformats.org/officeDocument/2006/relationships/image" Target="../media/image48.png"/><Relationship Id="rId9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3" Type="http://schemas.openxmlformats.org/officeDocument/2006/relationships/image" Target="../media/image230.png"/><Relationship Id="rId7" Type="http://schemas.openxmlformats.org/officeDocument/2006/relationships/image" Target="../media/image27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5" Type="http://schemas.openxmlformats.org/officeDocument/2006/relationships/image" Target="../media/image250.png"/><Relationship Id="rId4" Type="http://schemas.openxmlformats.org/officeDocument/2006/relationships/image" Target="../media/image240.png"/><Relationship Id="rId9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310.png"/><Relationship Id="rId7" Type="http://schemas.openxmlformats.org/officeDocument/2006/relationships/image" Target="../media/image26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320.png"/><Relationship Id="rId9" Type="http://schemas.openxmlformats.org/officeDocument/2006/relationships/image" Target="../media/image36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63.png"/><Relationship Id="rId7" Type="http://schemas.openxmlformats.org/officeDocument/2006/relationships/image" Target="../media/image26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380.png"/><Relationship Id="rId9" Type="http://schemas.openxmlformats.org/officeDocument/2006/relationships/image" Target="../media/image39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70.png"/><Relationship Id="rId7" Type="http://schemas.openxmlformats.org/officeDocument/2006/relationships/image" Target="../media/image26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380.png"/><Relationship Id="rId9" Type="http://schemas.openxmlformats.org/officeDocument/2006/relationships/image" Target="../media/image28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tif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5" Type="http://schemas.openxmlformats.org/officeDocument/2006/relationships/image" Target="../media/image24.png"/><Relationship Id="rId10" Type="http://schemas.openxmlformats.org/officeDocument/2006/relationships/image" Target="../media/image21.png"/><Relationship Id="rId4" Type="http://schemas.openxmlformats.org/officeDocument/2006/relationships/image" Target="../media/image13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016000" y="1010069"/>
            <a:ext cx="8000409" cy="2902687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Sub-threshold Sense Amplifier </a:t>
            </a:r>
            <a:r>
              <a:rPr lang="en-US" sz="5400" dirty="0" smtClean="0"/>
              <a:t>(SA) Compensation </a:t>
            </a:r>
            <a:r>
              <a:rPr lang="en-US" sz="5400" dirty="0"/>
              <a:t>Using Auto-zeroing Circuitry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800" y="6324600"/>
            <a:ext cx="1600200" cy="533400"/>
          </a:xfrm>
        </p:spPr>
        <p:txBody>
          <a:bodyPr rtlCol="0">
            <a:normAutofit fontScale="925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01/21/2014</a:t>
            </a:r>
            <a:endParaRPr lang="en-US" sz="1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2263849" y="4580131"/>
            <a:ext cx="5594276" cy="153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400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Peter </a:t>
            </a:r>
            <a:r>
              <a:rPr lang="en-US" b="1" dirty="0" smtClean="0"/>
              <a:t>Beshay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1800" b="1" dirty="0" smtClean="0"/>
              <a:t>Department </a:t>
            </a:r>
            <a:r>
              <a:rPr lang="en-US" sz="1800" b="1" dirty="0" smtClean="0"/>
              <a:t>of Electrical Engineering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1800" b="1" dirty="0" smtClean="0"/>
              <a:t>University of Virginia, Charlottesville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5826995" y="1505048"/>
                <a:ext cx="2776998" cy="8002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  <m:t>out</m:t>
                        </m:r>
                      </m:sub>
                    </m:sSub>
                  </m:oMath>
                </a14:m>
                <a:r>
                  <a:rPr lang="en-US" sz="2300" dirty="0" smtClean="0">
                    <a:solidFill>
                      <a:srgbClr val="C00000"/>
                    </a:solidFill>
                    <a:latin typeface="+mj-lt"/>
                    <a:cs typeface="+mn-cs"/>
                  </a:rPr>
                  <a:t>=1 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  <m:t>V</m:t>
                        </m:r>
                      </m:e>
                      <m:sub>
                        <m:r>
                          <a:rPr lang="en-US" sz="23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  <m:t>1</m:t>
                        </m:r>
                      </m:sub>
                    </m:sSub>
                    <m:r>
                      <a:rPr lang="en-US" sz="2300" b="0" i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cs typeface="+mn-cs"/>
                      </a:rPr>
                      <m:t>&gt;</m:t>
                    </m:r>
                    <m:sSub>
                      <m:sSubPr>
                        <m:ctrlPr>
                          <a:rPr lang="en-US" sz="2300" b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  <m:t>V</m:t>
                        </m:r>
                      </m:e>
                      <m:sub>
                        <m:r>
                          <a:rPr lang="en-US" sz="23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  <m:t>2</m:t>
                        </m:r>
                      </m:sub>
                    </m:sSub>
                  </m:oMath>
                </a14:m>
                <a:endParaRPr lang="en-US" sz="230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  <a:cs typeface="+mn-cs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smtClean="0">
                            <a:solidFill>
                              <a:srgbClr val="C00000"/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i="0">
                            <a:solidFill>
                              <a:srgbClr val="C00000"/>
                            </a:solidFill>
                            <a:latin typeface="+mj-lt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300" i="0">
                            <a:solidFill>
                              <a:srgbClr val="C00000"/>
                            </a:solidFill>
                            <a:latin typeface="+mj-lt"/>
                          </a:rPr>
                          <m:t>out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srgbClr val="C00000"/>
                    </a:solidFill>
                    <a:latin typeface="+mj-lt"/>
                  </a:rPr>
                  <a:t>=</a:t>
                </a:r>
                <a:r>
                  <a:rPr lang="en-US" sz="2300" dirty="0" smtClean="0">
                    <a:solidFill>
                      <a:srgbClr val="C00000"/>
                    </a:solidFill>
                    <a:latin typeface="+mj-lt"/>
                  </a:rPr>
                  <a:t>0 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O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therwise</a:t>
                </a:r>
                <a:endParaRPr lang="en-US" sz="2300" dirty="0">
                  <a:solidFill>
                    <a:schemeClr val="bg2">
                      <a:lumMod val="10000"/>
                    </a:schemeClr>
                  </a:solidFill>
                  <a:latin typeface="+mj-lt"/>
                  <a:cs typeface="+mn-cs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6995" y="1505048"/>
                <a:ext cx="2776998" cy="800219"/>
              </a:xfrm>
              <a:prstGeom prst="rect">
                <a:avLst/>
              </a:prstGeom>
              <a:blipFill rotWithShape="1">
                <a:blip r:embed="rId2"/>
                <a:stretch>
                  <a:fillRect l="-440" t="-5344" b="-16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Isosceles Triangle 1"/>
          <p:cNvSpPr/>
          <p:nvPr/>
        </p:nvSpPr>
        <p:spPr>
          <a:xfrm rot="5400000">
            <a:off x="5186384" y="2462079"/>
            <a:ext cx="1281222" cy="1116418"/>
          </a:xfrm>
          <a:prstGeom prst="triangl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4694627" y="2597643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694626" y="3483690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385204" y="3020288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217503" y="3259301"/>
                <a:ext cx="4697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7503" y="3259301"/>
                <a:ext cx="469744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621" y="2418295"/>
            <a:ext cx="1701433" cy="1145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620" y="4844276"/>
            <a:ext cx="1661983" cy="1089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Isosceles Triangle 21"/>
          <p:cNvSpPr/>
          <p:nvPr/>
        </p:nvSpPr>
        <p:spPr>
          <a:xfrm rot="5400000">
            <a:off x="5157809" y="4932377"/>
            <a:ext cx="1281222" cy="1116418"/>
          </a:xfrm>
          <a:prstGeom prst="triangl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4543842" y="5073259"/>
            <a:ext cx="244418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4666051" y="5953988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6356629" y="5490586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4995793" y="5073259"/>
            <a:ext cx="244418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756361" y="4937587"/>
            <a:ext cx="299551" cy="285551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4488456" y="4474944"/>
                <a:ext cx="8616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𝐕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𝐨𝐟𝐟𝐬𝐞𝐭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456" y="4474944"/>
                <a:ext cx="861646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5325936" y="2587602"/>
            <a:ext cx="171450" cy="171450"/>
            <a:chOff x="6728186" y="2646189"/>
            <a:chExt cx="171450" cy="17145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804386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6813911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 rot="5400000">
            <a:off x="5449761" y="3301977"/>
            <a:ext cx="0" cy="17145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5297361" y="5078502"/>
            <a:ext cx="171450" cy="171450"/>
            <a:chOff x="6728186" y="2646189"/>
            <a:chExt cx="171450" cy="17145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6804386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6813911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Connector 38"/>
          <p:cNvCxnSpPr/>
          <p:nvPr/>
        </p:nvCxnSpPr>
        <p:spPr>
          <a:xfrm rot="5400000">
            <a:off x="5421186" y="5792877"/>
            <a:ext cx="0" cy="17145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900113" y="1658937"/>
                <a:ext cx="2776998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b="1" i="1" smtClean="0">
                          <a:solidFill>
                            <a:srgbClr val="C00000"/>
                          </a:solidFill>
                          <a:latin typeface="Cambria Math"/>
                          <a:cs typeface="+mn-cs"/>
                        </a:rPr>
                        <m:t>𝑨𝒏𝒂𝒍𝒐𝒈𝒚</m:t>
                      </m:r>
                    </m:oMath>
                  </m:oMathPara>
                </a14:m>
                <a:endParaRPr lang="en-US" sz="2600" b="1" dirty="0">
                  <a:solidFill>
                    <a:srgbClr val="C00000"/>
                  </a:solidFill>
                  <a:latin typeface="+mj-lt"/>
                  <a:cs typeface="+mn-cs"/>
                </a:endParaRPr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113" y="1658937"/>
                <a:ext cx="2776998" cy="49244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/>
          <p:cNvGrpSpPr>
            <a:grpSpLocks/>
          </p:cNvGrpSpPr>
          <p:nvPr/>
        </p:nvGrpSpPr>
        <p:grpSpPr>
          <a:xfrm>
            <a:off x="4795836" y="5030396"/>
            <a:ext cx="85725" cy="85725"/>
            <a:chOff x="6728186" y="2646189"/>
            <a:chExt cx="171450" cy="171450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6804386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6813911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/>
          <p:cNvCxnSpPr>
            <a:cxnSpLocks/>
          </p:cNvCxnSpPr>
          <p:nvPr/>
        </p:nvCxnSpPr>
        <p:spPr>
          <a:xfrm rot="5400000">
            <a:off x="4974862" y="5037317"/>
            <a:ext cx="0" cy="8572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5611686" y="3957810"/>
                <a:ext cx="3532314" cy="8002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  <m:t>out</m:t>
                        </m:r>
                      </m:sub>
                    </m:sSub>
                  </m:oMath>
                </a14:m>
                <a:r>
                  <a:rPr lang="en-US" sz="2300" dirty="0" smtClean="0">
                    <a:solidFill>
                      <a:srgbClr val="C00000"/>
                    </a:solidFill>
                    <a:latin typeface="+mj-lt"/>
                    <a:cs typeface="+mn-cs"/>
                  </a:rPr>
                  <a:t>=1 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if</a:t>
                </a:r>
                <a:r>
                  <a:rPr lang="en-US" sz="2300" dirty="0">
                    <a:solidFill>
                      <a:schemeClr val="bg2">
                        <a:lumMod val="10000"/>
                      </a:schemeClr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i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+mj-lt"/>
                          </a:rPr>
                          <m:t>V</m:t>
                        </m:r>
                      </m:e>
                      <m:sub>
                        <m:r>
                          <a:rPr lang="en-US" sz="2300" i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+mj-lt"/>
                          </a:rPr>
                          <m:t>1</m:t>
                        </m:r>
                      </m:sub>
                    </m:sSub>
                    <m:r>
                      <a:rPr lang="en-US" sz="2300" i="0">
                        <a:solidFill>
                          <a:schemeClr val="bg2">
                            <a:lumMod val="10000"/>
                          </a:schemeClr>
                        </a:solidFill>
                        <a:latin typeface="+mj-lt"/>
                      </a:rPr>
                      <m:t>&gt;</m:t>
                    </m:r>
                    <m:sSub>
                      <m:sSubPr>
                        <m:ctrlPr>
                          <a:rPr lang="en-US" sz="2300" smtClean="0">
                            <a:solidFill>
                              <a:srgbClr val="000000"/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>
                            <a:solidFill>
                              <a:srgbClr val="000000"/>
                            </a:solidFill>
                            <a:latin typeface="+mj-lt"/>
                          </a:rPr>
                          <m:t>V</m:t>
                        </m:r>
                      </m:e>
                      <m:sub>
                        <m:r>
                          <a:rPr lang="en-US" sz="2300" b="0" i="0">
                            <a:solidFill>
                              <a:srgbClr val="000000"/>
                            </a:solidFill>
                            <a:latin typeface="+mj-lt"/>
                          </a:rPr>
                          <m:t>2</m:t>
                        </m:r>
                      </m:sub>
                    </m:sSub>
                    <m:r>
                      <a:rPr lang="en-US" sz="2300" b="1" i="0" smtClean="0">
                        <a:solidFill>
                          <a:srgbClr val="000000"/>
                        </a:solidFill>
                        <a:latin typeface="+mj-lt"/>
                      </a:rPr>
                      <m:t>+</m:t>
                    </m:r>
                    <m:sSub>
                      <m:sSubPr>
                        <m:ctrlPr>
                          <a:rPr lang="en-US" sz="2300" b="1" smtClean="0">
                            <a:solidFill>
                              <a:srgbClr val="000000"/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a:rPr lang="en-US" sz="2300" b="1" i="0" smtClean="0">
                            <a:solidFill>
                              <a:srgbClr val="000000"/>
                            </a:solidFill>
                            <a:latin typeface="+mj-lt"/>
                          </a:rPr>
                          <m:t>𝐕</m:t>
                        </m:r>
                      </m:e>
                      <m:sub>
                        <m:r>
                          <a:rPr lang="en-US" sz="2300" b="1" i="0" smtClean="0">
                            <a:solidFill>
                              <a:srgbClr val="000000"/>
                            </a:solidFill>
                            <a:latin typeface="+mj-lt"/>
                          </a:rPr>
                          <m:t>𝐨𝐟𝐟𝐬𝐞𝐭</m:t>
                        </m:r>
                      </m:sub>
                    </m:sSub>
                  </m:oMath>
                </a14:m>
                <a:endParaRPr lang="en-US" sz="2300" b="1" dirty="0" smtClean="0">
                  <a:solidFill>
                    <a:schemeClr val="bg2">
                      <a:lumMod val="10000"/>
                    </a:schemeClr>
                  </a:solidFill>
                  <a:latin typeface="+mj-lt"/>
                  <a:cs typeface="+mn-cs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smtClean="0">
                            <a:solidFill>
                              <a:srgbClr val="C00000"/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i="0">
                            <a:solidFill>
                              <a:srgbClr val="C00000"/>
                            </a:solidFill>
                            <a:latin typeface="+mj-lt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300" i="0">
                            <a:solidFill>
                              <a:srgbClr val="C00000"/>
                            </a:solidFill>
                            <a:latin typeface="+mj-lt"/>
                          </a:rPr>
                          <m:t>out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srgbClr val="C00000"/>
                    </a:solidFill>
                    <a:latin typeface="+mj-lt"/>
                  </a:rPr>
                  <a:t>=</a:t>
                </a:r>
                <a:r>
                  <a:rPr lang="en-US" sz="2300" dirty="0" smtClean="0">
                    <a:solidFill>
                      <a:srgbClr val="C00000"/>
                    </a:solidFill>
                    <a:latin typeface="+mj-lt"/>
                  </a:rPr>
                  <a:t>0 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O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therwise</a:t>
                </a:r>
                <a:endParaRPr lang="en-US" sz="2300" dirty="0">
                  <a:solidFill>
                    <a:schemeClr val="bg2">
                      <a:lumMod val="10000"/>
                    </a:schemeClr>
                  </a:solidFill>
                  <a:latin typeface="+mj-lt"/>
                  <a:cs typeface="+mn-cs"/>
                </a:endParaRPr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1686" y="3957810"/>
                <a:ext cx="3532314" cy="800219"/>
              </a:xfrm>
              <a:prstGeom prst="rect">
                <a:avLst/>
              </a:prstGeom>
              <a:blipFill rotWithShape="1">
                <a:blip r:embed="rId8"/>
                <a:stretch>
                  <a:fillRect l="-345" t="-5303" b="-15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4227832" y="2420046"/>
                <a:ext cx="4644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832" y="2420046"/>
                <a:ext cx="464423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/>
              <p:cNvSpPr txBox="1"/>
              <p:nvPr/>
            </p:nvSpPr>
            <p:spPr>
              <a:xfrm>
                <a:off x="4140773" y="5723373"/>
                <a:ext cx="4697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773" y="5723373"/>
                <a:ext cx="469744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/>
              <p:cNvSpPr txBox="1"/>
              <p:nvPr/>
            </p:nvSpPr>
            <p:spPr>
              <a:xfrm>
                <a:off x="4151102" y="4884118"/>
                <a:ext cx="4644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102" y="4884118"/>
                <a:ext cx="464423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664" y="4937587"/>
            <a:ext cx="1669975" cy="1386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7073665" y="6002069"/>
                <a:ext cx="16699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𝐕</m:t>
                          </m:r>
                        </m:e>
                        <m:sub>
                          <m:r>
                            <a:rPr lang="en-US" b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𝐨𝐟𝐟𝐬𝐞𝐭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3665" y="6002069"/>
                <a:ext cx="1669974" cy="369332"/>
              </a:xfrm>
              <a:prstGeom prst="rect">
                <a:avLst/>
              </a:prstGeom>
              <a:blipFill rotWithShape="1">
                <a:blip r:embed="rId1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ounded Rectangle 10"/>
          <p:cNvSpPr/>
          <p:nvPr/>
        </p:nvSpPr>
        <p:spPr>
          <a:xfrm>
            <a:off x="7658100" y="5878602"/>
            <a:ext cx="371475" cy="21410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8029575" y="4474944"/>
            <a:ext cx="476250" cy="924357"/>
          </a:xfrm>
          <a:prstGeom prst="straightConnector1">
            <a:avLst/>
          </a:prstGeom>
          <a:ln w="15875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6983282" y="2806473"/>
                <a:ext cx="6585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82" y="2806473"/>
                <a:ext cx="658577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50"/>
              <p:cNvSpPr txBox="1"/>
              <p:nvPr/>
            </p:nvSpPr>
            <p:spPr>
              <a:xfrm>
                <a:off x="6356629" y="5509270"/>
                <a:ext cx="6585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6629" y="5509270"/>
                <a:ext cx="658577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/>
          <p:cNvCxnSpPr/>
          <p:nvPr/>
        </p:nvCxnSpPr>
        <p:spPr>
          <a:xfrm flipV="1">
            <a:off x="5826995" y="3340594"/>
            <a:ext cx="0" cy="32030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/>
              <p:cNvSpPr txBox="1"/>
              <p:nvPr/>
            </p:nvSpPr>
            <p:spPr>
              <a:xfrm>
                <a:off x="5449761" y="3670032"/>
                <a:ext cx="923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/>
                        </a:rPr>
                        <m:t>Enable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9761" y="3670032"/>
                <a:ext cx="923650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Connector 53"/>
          <p:cNvCxnSpPr/>
          <p:nvPr/>
        </p:nvCxnSpPr>
        <p:spPr>
          <a:xfrm flipV="1">
            <a:off x="5846045" y="5783081"/>
            <a:ext cx="0" cy="32030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5468811" y="6112519"/>
                <a:ext cx="923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/>
                        </a:rPr>
                        <m:t>Enable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8811" y="6112519"/>
                <a:ext cx="923650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Connector 55"/>
          <p:cNvCxnSpPr/>
          <p:nvPr/>
        </p:nvCxnSpPr>
        <p:spPr>
          <a:xfrm flipV="1">
            <a:off x="7824788" y="4908826"/>
            <a:ext cx="0" cy="1088629"/>
          </a:xfrm>
          <a:prstGeom prst="line">
            <a:avLst/>
          </a:prstGeom>
          <a:ln w="19050">
            <a:solidFill>
              <a:srgbClr val="00000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7143750" y="5985653"/>
            <a:ext cx="1599889" cy="1"/>
          </a:xfrm>
          <a:prstGeom prst="line">
            <a:avLst/>
          </a:prstGeom>
          <a:ln w="19050">
            <a:solidFill>
              <a:srgbClr val="00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57"/>
              <p:cNvSpPr txBox="1"/>
              <p:nvPr/>
            </p:nvSpPr>
            <p:spPr>
              <a:xfrm rot="16200000">
                <a:off x="6590629" y="5339102"/>
                <a:ext cx="1282041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b="1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𝐎𝐜𝐜𝐮𝐫𝐞𝐧𝐜𝐞𝐬</m:t>
                      </m:r>
                    </m:oMath>
                  </m:oMathPara>
                </a14:m>
                <a:endParaRPr lang="en-US" sz="1300" b="1" dirty="0"/>
              </a:p>
            </p:txBody>
          </p:sp>
        </mc:Choice>
        <mc:Fallback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590629" y="5339102"/>
                <a:ext cx="1282041" cy="292388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/>
          <p:cNvSpPr txBox="1"/>
          <p:nvPr/>
        </p:nvSpPr>
        <p:spPr>
          <a:xfrm>
            <a:off x="985838" y="160338"/>
            <a:ext cx="815816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SA Offset Voltage</a:t>
            </a: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829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60445" y="5722835"/>
            <a:ext cx="5464658" cy="4440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SAE</a:t>
            </a:r>
            <a:endParaRPr lang="en-US" dirty="0"/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rgbClr val="000000"/>
                </a:solidFill>
              </a:rPr>
              <a:t>6T </a:t>
            </a:r>
            <a:r>
              <a:rPr lang="en-US" sz="1300" b="1" dirty="0" err="1" smtClean="0">
                <a:solidFill>
                  <a:srgbClr val="000000"/>
                </a:solidFill>
              </a:rPr>
              <a:t>Bitcell</a:t>
            </a:r>
            <a:r>
              <a:rPr lang="en-US" sz="1300" b="1" dirty="0" smtClean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2130840"/>
            <a:ext cx="6148997" cy="2588773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/>
              <a:t>…</a:t>
            </a:r>
          </a:p>
        </p:txBody>
      </p:sp>
      <p:sp>
        <p:nvSpPr>
          <p:cNvPr id="287" name="Rectangle 286"/>
          <p:cNvSpPr/>
          <p:nvPr/>
        </p:nvSpPr>
        <p:spPr>
          <a:xfrm>
            <a:off x="2783221" y="3798547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88" name="Straight Connector 287"/>
          <p:cNvCxnSpPr>
            <a:stCxn id="287" idx="1"/>
          </p:cNvCxnSpPr>
          <p:nvPr/>
        </p:nvCxnSpPr>
        <p:spPr>
          <a:xfrm flipH="1">
            <a:off x="2519885" y="3939224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Straight Connector 288"/>
          <p:cNvCxnSpPr/>
          <p:nvPr/>
        </p:nvCxnSpPr>
        <p:spPr>
          <a:xfrm flipH="1">
            <a:off x="3615967" y="3939224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Rectangle 289"/>
          <p:cNvSpPr/>
          <p:nvPr/>
        </p:nvSpPr>
        <p:spPr>
          <a:xfrm>
            <a:off x="4616875" y="3764143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91" name="Straight Connector 290"/>
          <p:cNvCxnSpPr>
            <a:stCxn id="290" idx="1"/>
          </p:cNvCxnSpPr>
          <p:nvPr/>
        </p:nvCxnSpPr>
        <p:spPr>
          <a:xfrm flipH="1">
            <a:off x="4353539" y="3904820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/>
          <p:nvPr/>
        </p:nvCxnSpPr>
        <p:spPr>
          <a:xfrm flipH="1">
            <a:off x="5449621" y="3904820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Rectangle 292"/>
          <p:cNvSpPr/>
          <p:nvPr/>
        </p:nvSpPr>
        <p:spPr>
          <a:xfrm>
            <a:off x="7317121" y="3730422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94" name="Straight Connector 293"/>
          <p:cNvCxnSpPr>
            <a:stCxn id="293" idx="1"/>
          </p:cNvCxnSpPr>
          <p:nvPr/>
        </p:nvCxnSpPr>
        <p:spPr>
          <a:xfrm flipH="1">
            <a:off x="7053785" y="3871099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 flipH="1">
            <a:off x="8149867" y="3871099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 flipH="1">
            <a:off x="2110036" y="3871099"/>
            <a:ext cx="26498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500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60445" y="5722835"/>
            <a:ext cx="5464658" cy="4440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SAE</a:t>
            </a:r>
            <a:endParaRPr lang="en-US" dirty="0"/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rgbClr val="000000"/>
                </a:solidFill>
              </a:rPr>
              <a:t>6T </a:t>
            </a:r>
            <a:r>
              <a:rPr lang="en-US" sz="1300" b="1" dirty="0" err="1" smtClean="0">
                <a:solidFill>
                  <a:srgbClr val="000000"/>
                </a:solidFill>
              </a:rPr>
              <a:t>Bitcell</a:t>
            </a:r>
            <a:r>
              <a:rPr lang="en-US" sz="1300" b="1" dirty="0" smtClean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2130840"/>
            <a:ext cx="6148997" cy="2588773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/>
              <a:t>…</a:t>
            </a:r>
          </a:p>
        </p:txBody>
      </p:sp>
      <p:sp>
        <p:nvSpPr>
          <p:cNvPr id="287" name="Rectangle 286"/>
          <p:cNvSpPr/>
          <p:nvPr/>
        </p:nvSpPr>
        <p:spPr>
          <a:xfrm>
            <a:off x="2783221" y="3798547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88" name="Straight Connector 287"/>
          <p:cNvCxnSpPr>
            <a:stCxn id="287" idx="1"/>
          </p:cNvCxnSpPr>
          <p:nvPr/>
        </p:nvCxnSpPr>
        <p:spPr>
          <a:xfrm flipH="1">
            <a:off x="2519885" y="3939224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Straight Connector 288"/>
          <p:cNvCxnSpPr/>
          <p:nvPr/>
        </p:nvCxnSpPr>
        <p:spPr>
          <a:xfrm flipH="1">
            <a:off x="3615967" y="3939224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Rectangle 289"/>
          <p:cNvSpPr/>
          <p:nvPr/>
        </p:nvSpPr>
        <p:spPr>
          <a:xfrm>
            <a:off x="4616875" y="3764143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91" name="Straight Connector 290"/>
          <p:cNvCxnSpPr>
            <a:stCxn id="290" idx="1"/>
          </p:cNvCxnSpPr>
          <p:nvPr/>
        </p:nvCxnSpPr>
        <p:spPr>
          <a:xfrm flipH="1">
            <a:off x="4353539" y="3904820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/>
          <p:nvPr/>
        </p:nvCxnSpPr>
        <p:spPr>
          <a:xfrm flipH="1">
            <a:off x="5449621" y="3904820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Rectangle 292"/>
          <p:cNvSpPr/>
          <p:nvPr/>
        </p:nvSpPr>
        <p:spPr>
          <a:xfrm>
            <a:off x="7317121" y="3730422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94" name="Straight Connector 293"/>
          <p:cNvCxnSpPr>
            <a:stCxn id="293" idx="1"/>
          </p:cNvCxnSpPr>
          <p:nvPr/>
        </p:nvCxnSpPr>
        <p:spPr>
          <a:xfrm flipH="1">
            <a:off x="7053785" y="3871099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 flipH="1">
            <a:off x="8149867" y="3871099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 flipH="1">
            <a:off x="2110036" y="3871099"/>
            <a:ext cx="26498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Oval 297"/>
          <p:cNvSpPr/>
          <p:nvPr/>
        </p:nvSpPr>
        <p:spPr>
          <a:xfrm>
            <a:off x="2181040" y="3584225"/>
            <a:ext cx="6686972" cy="584040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710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60445" y="5722835"/>
            <a:ext cx="5464658" cy="4440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SAE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Extract 78"/>
          <p:cNvSpPr/>
          <p:nvPr/>
        </p:nvSpPr>
        <p:spPr>
          <a:xfrm rot="5400000">
            <a:off x="2979320" y="3863242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Extract 82"/>
          <p:cNvSpPr/>
          <p:nvPr/>
        </p:nvSpPr>
        <p:spPr>
          <a:xfrm rot="16200000">
            <a:off x="3134052" y="4131972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>
            <a:spLocks noChangeAspect="1"/>
          </p:cNvSpPr>
          <p:nvPr/>
        </p:nvSpPr>
        <p:spPr>
          <a:xfrm>
            <a:off x="3195978" y="391235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lowchart: Connector 85"/>
          <p:cNvSpPr>
            <a:spLocks noChangeAspect="1"/>
          </p:cNvSpPr>
          <p:nvPr/>
        </p:nvSpPr>
        <p:spPr>
          <a:xfrm>
            <a:off x="3110253" y="41695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Elbow Connector 86"/>
          <p:cNvCxnSpPr>
            <a:stCxn id="84" idx="6"/>
            <a:endCxn id="83" idx="2"/>
          </p:cNvCxnSpPr>
          <p:nvPr/>
        </p:nvCxnSpPr>
        <p:spPr>
          <a:xfrm>
            <a:off x="3282997" y="3957749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2"/>
            <a:endCxn id="79" idx="2"/>
          </p:cNvCxnSpPr>
          <p:nvPr/>
        </p:nvCxnSpPr>
        <p:spPr>
          <a:xfrm rot="10800000">
            <a:off x="3024861" y="3948802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>
            <a:grpSpLocks/>
          </p:cNvGrpSpPr>
          <p:nvPr/>
        </p:nvGrpSpPr>
        <p:grpSpPr bwMode="auto">
          <a:xfrm rot="5400000">
            <a:off x="3535143" y="3909650"/>
            <a:ext cx="175260" cy="186986"/>
            <a:chOff x="2517" y="3095"/>
            <a:chExt cx="230" cy="222"/>
          </a:xfrm>
        </p:grpSpPr>
        <p:cxnSp>
          <p:nvCxnSpPr>
            <p:cNvPr id="90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4" name="AutoShape 1544"/>
          <p:cNvCxnSpPr>
            <a:cxnSpLocks noChangeShapeType="1"/>
          </p:cNvCxnSpPr>
          <p:nvPr/>
        </p:nvCxnSpPr>
        <p:spPr bwMode="auto">
          <a:xfrm>
            <a:off x="3440417" y="4086606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5" name="Group 94"/>
          <p:cNvGrpSpPr>
            <a:grpSpLocks/>
          </p:cNvGrpSpPr>
          <p:nvPr/>
        </p:nvGrpSpPr>
        <p:grpSpPr bwMode="auto">
          <a:xfrm rot="5400000">
            <a:off x="2640198" y="3910412"/>
            <a:ext cx="175260" cy="186986"/>
            <a:chOff x="2517" y="3095"/>
            <a:chExt cx="230" cy="222"/>
          </a:xfrm>
        </p:grpSpPr>
        <p:cxnSp>
          <p:nvCxnSpPr>
            <p:cNvPr id="9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1" name="AutoShape 1544"/>
          <p:cNvCxnSpPr>
            <a:cxnSpLocks noChangeShapeType="1"/>
          </p:cNvCxnSpPr>
          <p:nvPr/>
        </p:nvCxnSpPr>
        <p:spPr bwMode="auto">
          <a:xfrm>
            <a:off x="25454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544"/>
          <p:cNvCxnSpPr>
            <a:cxnSpLocks noChangeShapeType="1"/>
          </p:cNvCxnSpPr>
          <p:nvPr/>
        </p:nvCxnSpPr>
        <p:spPr bwMode="auto">
          <a:xfrm>
            <a:off x="28121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544"/>
          <p:cNvCxnSpPr>
            <a:cxnSpLocks noChangeShapeType="1"/>
          </p:cNvCxnSpPr>
          <p:nvPr/>
        </p:nvCxnSpPr>
        <p:spPr bwMode="auto">
          <a:xfrm>
            <a:off x="3717047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Flowchart: Extract 194"/>
          <p:cNvSpPr/>
          <p:nvPr/>
        </p:nvSpPr>
        <p:spPr>
          <a:xfrm rot="5400000">
            <a:off x="4812974" y="3828838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lowchart: Extract 195"/>
          <p:cNvSpPr/>
          <p:nvPr/>
        </p:nvSpPr>
        <p:spPr>
          <a:xfrm rot="16200000">
            <a:off x="4967706" y="4097568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lowchart: Connector 196"/>
          <p:cNvSpPr>
            <a:spLocks noChangeAspect="1"/>
          </p:cNvSpPr>
          <p:nvPr/>
        </p:nvSpPr>
        <p:spPr>
          <a:xfrm>
            <a:off x="5029632" y="3877951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lowchart: Connector 197"/>
          <p:cNvSpPr>
            <a:spLocks noChangeAspect="1"/>
          </p:cNvSpPr>
          <p:nvPr/>
        </p:nvSpPr>
        <p:spPr>
          <a:xfrm>
            <a:off x="4943907" y="4135126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Elbow Connector 198"/>
          <p:cNvCxnSpPr>
            <a:stCxn id="197" idx="6"/>
            <a:endCxn id="196" idx="2"/>
          </p:cNvCxnSpPr>
          <p:nvPr/>
        </p:nvCxnSpPr>
        <p:spPr>
          <a:xfrm>
            <a:off x="5116651" y="3923345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98" idx="2"/>
            <a:endCxn id="195" idx="2"/>
          </p:cNvCxnSpPr>
          <p:nvPr/>
        </p:nvCxnSpPr>
        <p:spPr>
          <a:xfrm rot="10800000">
            <a:off x="4858515" y="3914398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>
            <a:grpSpLocks/>
          </p:cNvGrpSpPr>
          <p:nvPr/>
        </p:nvGrpSpPr>
        <p:grpSpPr bwMode="auto">
          <a:xfrm rot="5400000">
            <a:off x="5368797" y="3875246"/>
            <a:ext cx="175260" cy="186986"/>
            <a:chOff x="2517" y="3095"/>
            <a:chExt cx="230" cy="222"/>
          </a:xfrm>
        </p:grpSpPr>
        <p:cxnSp>
          <p:nvCxnSpPr>
            <p:cNvPr id="202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6" name="AutoShape 1544"/>
          <p:cNvCxnSpPr>
            <a:cxnSpLocks noChangeShapeType="1"/>
          </p:cNvCxnSpPr>
          <p:nvPr/>
        </p:nvCxnSpPr>
        <p:spPr bwMode="auto">
          <a:xfrm>
            <a:off x="5274071" y="4052202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7" name="Group 206"/>
          <p:cNvGrpSpPr>
            <a:grpSpLocks/>
          </p:cNvGrpSpPr>
          <p:nvPr/>
        </p:nvGrpSpPr>
        <p:grpSpPr bwMode="auto">
          <a:xfrm rot="5400000">
            <a:off x="4473852" y="3876008"/>
            <a:ext cx="175260" cy="186986"/>
            <a:chOff x="2517" y="3095"/>
            <a:chExt cx="230" cy="222"/>
          </a:xfrm>
        </p:grpSpPr>
        <p:cxnSp>
          <p:nvCxnSpPr>
            <p:cNvPr id="20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13" name="AutoShape 1544"/>
          <p:cNvCxnSpPr>
            <a:cxnSpLocks noChangeShapeType="1"/>
          </p:cNvCxnSpPr>
          <p:nvPr/>
        </p:nvCxnSpPr>
        <p:spPr bwMode="auto">
          <a:xfrm>
            <a:off x="4379126" y="4052964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4" name="AutoShape 1544"/>
          <p:cNvCxnSpPr>
            <a:cxnSpLocks noChangeShapeType="1"/>
          </p:cNvCxnSpPr>
          <p:nvPr/>
        </p:nvCxnSpPr>
        <p:spPr bwMode="auto">
          <a:xfrm>
            <a:off x="4645826" y="4052964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>
            <a:off x="5550701" y="4052964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lowchart: Extract 229"/>
          <p:cNvSpPr/>
          <p:nvPr/>
        </p:nvSpPr>
        <p:spPr>
          <a:xfrm rot="5400000">
            <a:off x="7513220" y="3795117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lowchart: Extract 230"/>
          <p:cNvSpPr/>
          <p:nvPr/>
        </p:nvSpPr>
        <p:spPr>
          <a:xfrm rot="16200000">
            <a:off x="7667952" y="4063847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lowchart: Connector 231"/>
          <p:cNvSpPr>
            <a:spLocks noChangeAspect="1"/>
          </p:cNvSpPr>
          <p:nvPr/>
        </p:nvSpPr>
        <p:spPr>
          <a:xfrm>
            <a:off x="7729878" y="38442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lowchart: Connector 232"/>
          <p:cNvSpPr>
            <a:spLocks noChangeAspect="1"/>
          </p:cNvSpPr>
          <p:nvPr/>
        </p:nvSpPr>
        <p:spPr>
          <a:xfrm>
            <a:off x="7644153" y="410140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Elbow Connector 233"/>
          <p:cNvCxnSpPr>
            <a:stCxn id="232" idx="6"/>
            <a:endCxn id="231" idx="2"/>
          </p:cNvCxnSpPr>
          <p:nvPr/>
        </p:nvCxnSpPr>
        <p:spPr>
          <a:xfrm>
            <a:off x="7816897" y="3889624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3" idx="2"/>
            <a:endCxn id="230" idx="2"/>
          </p:cNvCxnSpPr>
          <p:nvPr/>
        </p:nvCxnSpPr>
        <p:spPr>
          <a:xfrm rot="10800000">
            <a:off x="7558761" y="3880677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>
            <a:grpSpLocks/>
          </p:cNvGrpSpPr>
          <p:nvPr/>
        </p:nvGrpSpPr>
        <p:grpSpPr bwMode="auto">
          <a:xfrm rot="5400000">
            <a:off x="8069043" y="3841525"/>
            <a:ext cx="175260" cy="186986"/>
            <a:chOff x="2517" y="3095"/>
            <a:chExt cx="230" cy="222"/>
          </a:xfrm>
        </p:grpSpPr>
        <p:cxnSp>
          <p:nvCxnSpPr>
            <p:cNvPr id="24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9" name="AutoShape 1544"/>
          <p:cNvCxnSpPr>
            <a:cxnSpLocks noChangeShapeType="1"/>
          </p:cNvCxnSpPr>
          <p:nvPr/>
        </p:nvCxnSpPr>
        <p:spPr bwMode="auto">
          <a:xfrm>
            <a:off x="7974317" y="4018481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5400000">
            <a:off x="7174098" y="3842287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5" name="AutoShape 1544"/>
          <p:cNvCxnSpPr>
            <a:cxnSpLocks noChangeShapeType="1"/>
          </p:cNvCxnSpPr>
          <p:nvPr/>
        </p:nvCxnSpPr>
        <p:spPr bwMode="auto">
          <a:xfrm>
            <a:off x="7079372" y="4019243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" name="AutoShape 1544"/>
          <p:cNvCxnSpPr>
            <a:cxnSpLocks noChangeShapeType="1"/>
          </p:cNvCxnSpPr>
          <p:nvPr/>
        </p:nvCxnSpPr>
        <p:spPr bwMode="auto">
          <a:xfrm>
            <a:off x="7346072" y="4019243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7" name="AutoShape 1544"/>
          <p:cNvCxnSpPr>
            <a:cxnSpLocks noChangeShapeType="1"/>
          </p:cNvCxnSpPr>
          <p:nvPr/>
        </p:nvCxnSpPr>
        <p:spPr bwMode="auto">
          <a:xfrm>
            <a:off x="8250947" y="4019243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rgbClr val="000000"/>
                </a:solidFill>
              </a:rPr>
              <a:t>6T </a:t>
            </a:r>
            <a:r>
              <a:rPr lang="en-US" sz="1300" b="1" dirty="0" err="1">
                <a:solidFill>
                  <a:srgbClr val="000000"/>
                </a:solidFill>
              </a:rPr>
              <a:t>Bitcell</a:t>
            </a:r>
            <a:r>
              <a:rPr lang="en-US" sz="1300" b="1" dirty="0">
                <a:solidFill>
                  <a:srgbClr val="000000"/>
                </a:solidFill>
              </a:rPr>
              <a:t> </a:t>
            </a:r>
            <a:endParaRPr lang="en-US" sz="1300" b="1" dirty="0">
              <a:solidFill>
                <a:srgbClr val="000000"/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2130840"/>
            <a:ext cx="6148997" cy="2588773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/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/>
              <a:t>…</a:t>
            </a:r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2727828" y="3648874"/>
            <a:ext cx="6114" cy="260372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3622811" y="3644801"/>
            <a:ext cx="6114" cy="260372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555368" y="3652948"/>
            <a:ext cx="0" cy="22492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5462268" y="3617306"/>
            <a:ext cx="6114" cy="260372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7261690" y="3635127"/>
            <a:ext cx="6114" cy="207303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8156673" y="3635127"/>
            <a:ext cx="6114" cy="20323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>
            <a:off x="2099654" y="3648874"/>
            <a:ext cx="6063133" cy="20204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339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50920" y="5757714"/>
            <a:ext cx="9203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SAE</a:t>
            </a:r>
            <a:endParaRPr lang="en-US" dirty="0"/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H="1">
            <a:off x="2099655" y="3652948"/>
            <a:ext cx="15292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Extract 78"/>
          <p:cNvSpPr/>
          <p:nvPr/>
        </p:nvSpPr>
        <p:spPr>
          <a:xfrm rot="5400000">
            <a:off x="2979320" y="3863242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Extract 82"/>
          <p:cNvSpPr/>
          <p:nvPr/>
        </p:nvSpPr>
        <p:spPr>
          <a:xfrm rot="16200000">
            <a:off x="3134052" y="4131972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>
            <a:spLocks noChangeAspect="1"/>
          </p:cNvSpPr>
          <p:nvPr/>
        </p:nvSpPr>
        <p:spPr>
          <a:xfrm>
            <a:off x="3195978" y="391235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lowchart: Connector 85"/>
          <p:cNvSpPr>
            <a:spLocks noChangeAspect="1"/>
          </p:cNvSpPr>
          <p:nvPr/>
        </p:nvSpPr>
        <p:spPr>
          <a:xfrm>
            <a:off x="3110253" y="41695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Elbow Connector 86"/>
          <p:cNvCxnSpPr>
            <a:stCxn id="84" idx="6"/>
            <a:endCxn id="83" idx="2"/>
          </p:cNvCxnSpPr>
          <p:nvPr/>
        </p:nvCxnSpPr>
        <p:spPr>
          <a:xfrm>
            <a:off x="3282997" y="3957749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2"/>
            <a:endCxn id="79" idx="2"/>
          </p:cNvCxnSpPr>
          <p:nvPr/>
        </p:nvCxnSpPr>
        <p:spPr>
          <a:xfrm rot="10800000">
            <a:off x="3024861" y="3948802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>
            <a:grpSpLocks/>
          </p:cNvGrpSpPr>
          <p:nvPr/>
        </p:nvGrpSpPr>
        <p:grpSpPr bwMode="auto">
          <a:xfrm rot="5400000">
            <a:off x="3535143" y="3909650"/>
            <a:ext cx="175260" cy="186986"/>
            <a:chOff x="2517" y="3095"/>
            <a:chExt cx="230" cy="222"/>
          </a:xfrm>
        </p:grpSpPr>
        <p:cxnSp>
          <p:nvCxnSpPr>
            <p:cNvPr id="90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4" name="AutoShape 1544"/>
          <p:cNvCxnSpPr>
            <a:cxnSpLocks noChangeShapeType="1"/>
          </p:cNvCxnSpPr>
          <p:nvPr/>
        </p:nvCxnSpPr>
        <p:spPr bwMode="auto">
          <a:xfrm>
            <a:off x="3440417" y="4086606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5" name="Group 94"/>
          <p:cNvGrpSpPr>
            <a:grpSpLocks/>
          </p:cNvGrpSpPr>
          <p:nvPr/>
        </p:nvGrpSpPr>
        <p:grpSpPr bwMode="auto">
          <a:xfrm rot="5400000">
            <a:off x="2640198" y="3910412"/>
            <a:ext cx="175260" cy="186986"/>
            <a:chOff x="2517" y="3095"/>
            <a:chExt cx="230" cy="222"/>
          </a:xfrm>
        </p:grpSpPr>
        <p:cxnSp>
          <p:nvCxnSpPr>
            <p:cNvPr id="9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1" name="AutoShape 1544"/>
          <p:cNvCxnSpPr>
            <a:cxnSpLocks noChangeShapeType="1"/>
          </p:cNvCxnSpPr>
          <p:nvPr/>
        </p:nvCxnSpPr>
        <p:spPr bwMode="auto">
          <a:xfrm>
            <a:off x="25454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544"/>
          <p:cNvCxnSpPr>
            <a:cxnSpLocks noChangeShapeType="1"/>
          </p:cNvCxnSpPr>
          <p:nvPr/>
        </p:nvCxnSpPr>
        <p:spPr bwMode="auto">
          <a:xfrm>
            <a:off x="28121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544"/>
          <p:cNvCxnSpPr>
            <a:cxnSpLocks noChangeShapeType="1"/>
          </p:cNvCxnSpPr>
          <p:nvPr/>
        </p:nvCxnSpPr>
        <p:spPr bwMode="auto">
          <a:xfrm>
            <a:off x="3717047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Flowchart: Extract 194"/>
          <p:cNvSpPr/>
          <p:nvPr/>
        </p:nvSpPr>
        <p:spPr>
          <a:xfrm rot="5400000">
            <a:off x="4812974" y="3828838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lowchart: Extract 195"/>
          <p:cNvSpPr/>
          <p:nvPr/>
        </p:nvSpPr>
        <p:spPr>
          <a:xfrm rot="16200000">
            <a:off x="4967706" y="4097568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lowchart: Connector 196"/>
          <p:cNvSpPr>
            <a:spLocks noChangeAspect="1"/>
          </p:cNvSpPr>
          <p:nvPr/>
        </p:nvSpPr>
        <p:spPr>
          <a:xfrm>
            <a:off x="5029632" y="3877951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lowchart: Connector 197"/>
          <p:cNvSpPr>
            <a:spLocks noChangeAspect="1"/>
          </p:cNvSpPr>
          <p:nvPr/>
        </p:nvSpPr>
        <p:spPr>
          <a:xfrm>
            <a:off x="4943907" y="4135126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Elbow Connector 198"/>
          <p:cNvCxnSpPr>
            <a:stCxn id="197" idx="6"/>
            <a:endCxn id="196" idx="2"/>
          </p:cNvCxnSpPr>
          <p:nvPr/>
        </p:nvCxnSpPr>
        <p:spPr>
          <a:xfrm>
            <a:off x="5116651" y="3923345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98" idx="2"/>
            <a:endCxn id="195" idx="2"/>
          </p:cNvCxnSpPr>
          <p:nvPr/>
        </p:nvCxnSpPr>
        <p:spPr>
          <a:xfrm rot="10800000">
            <a:off x="4858515" y="3914398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>
            <a:grpSpLocks/>
          </p:cNvGrpSpPr>
          <p:nvPr/>
        </p:nvGrpSpPr>
        <p:grpSpPr bwMode="auto">
          <a:xfrm rot="5400000">
            <a:off x="5368797" y="3875246"/>
            <a:ext cx="175260" cy="186986"/>
            <a:chOff x="2517" y="3095"/>
            <a:chExt cx="230" cy="222"/>
          </a:xfrm>
        </p:grpSpPr>
        <p:cxnSp>
          <p:nvCxnSpPr>
            <p:cNvPr id="202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6" name="AutoShape 1544"/>
          <p:cNvCxnSpPr>
            <a:cxnSpLocks noChangeShapeType="1"/>
          </p:cNvCxnSpPr>
          <p:nvPr/>
        </p:nvCxnSpPr>
        <p:spPr bwMode="auto">
          <a:xfrm>
            <a:off x="5274071" y="4052202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7" name="Group 206"/>
          <p:cNvGrpSpPr>
            <a:grpSpLocks/>
          </p:cNvGrpSpPr>
          <p:nvPr/>
        </p:nvGrpSpPr>
        <p:grpSpPr bwMode="auto">
          <a:xfrm rot="5400000">
            <a:off x="4473852" y="3876008"/>
            <a:ext cx="175260" cy="186986"/>
            <a:chOff x="2517" y="3095"/>
            <a:chExt cx="230" cy="222"/>
          </a:xfrm>
        </p:grpSpPr>
        <p:cxnSp>
          <p:nvCxnSpPr>
            <p:cNvPr id="20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13" name="AutoShape 1544"/>
          <p:cNvCxnSpPr>
            <a:cxnSpLocks noChangeShapeType="1"/>
          </p:cNvCxnSpPr>
          <p:nvPr/>
        </p:nvCxnSpPr>
        <p:spPr bwMode="auto">
          <a:xfrm>
            <a:off x="43791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4" name="AutoShape 1544"/>
          <p:cNvCxnSpPr>
            <a:cxnSpLocks noChangeShapeType="1"/>
          </p:cNvCxnSpPr>
          <p:nvPr/>
        </p:nvCxnSpPr>
        <p:spPr bwMode="auto">
          <a:xfrm>
            <a:off x="46458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>
            <a:off x="5550701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lowchart: Extract 229"/>
          <p:cNvSpPr/>
          <p:nvPr/>
        </p:nvSpPr>
        <p:spPr>
          <a:xfrm rot="5400000">
            <a:off x="7513220" y="3795117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lowchart: Extract 230"/>
          <p:cNvSpPr/>
          <p:nvPr/>
        </p:nvSpPr>
        <p:spPr>
          <a:xfrm rot="16200000">
            <a:off x="7667952" y="4063847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lowchart: Connector 231"/>
          <p:cNvSpPr>
            <a:spLocks noChangeAspect="1"/>
          </p:cNvSpPr>
          <p:nvPr/>
        </p:nvSpPr>
        <p:spPr>
          <a:xfrm>
            <a:off x="7729878" y="3844230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lowchart: Connector 232"/>
          <p:cNvSpPr>
            <a:spLocks noChangeAspect="1"/>
          </p:cNvSpPr>
          <p:nvPr/>
        </p:nvSpPr>
        <p:spPr>
          <a:xfrm>
            <a:off x="7644153" y="4101405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Elbow Connector 233"/>
          <p:cNvCxnSpPr>
            <a:stCxn id="232" idx="6"/>
            <a:endCxn id="231" idx="2"/>
          </p:cNvCxnSpPr>
          <p:nvPr/>
        </p:nvCxnSpPr>
        <p:spPr>
          <a:xfrm>
            <a:off x="7816897" y="3889624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3" idx="2"/>
            <a:endCxn id="230" idx="2"/>
          </p:cNvCxnSpPr>
          <p:nvPr/>
        </p:nvCxnSpPr>
        <p:spPr>
          <a:xfrm rot="10800000">
            <a:off x="7558761" y="3880677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>
            <a:grpSpLocks/>
          </p:cNvGrpSpPr>
          <p:nvPr/>
        </p:nvGrpSpPr>
        <p:grpSpPr bwMode="auto">
          <a:xfrm rot="5400000">
            <a:off x="8069043" y="3841525"/>
            <a:ext cx="175260" cy="186986"/>
            <a:chOff x="2517" y="3095"/>
            <a:chExt cx="230" cy="222"/>
          </a:xfrm>
        </p:grpSpPr>
        <p:cxnSp>
          <p:nvCxnSpPr>
            <p:cNvPr id="24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9" name="AutoShape 1544"/>
          <p:cNvCxnSpPr>
            <a:cxnSpLocks noChangeShapeType="1"/>
          </p:cNvCxnSpPr>
          <p:nvPr/>
        </p:nvCxnSpPr>
        <p:spPr bwMode="auto">
          <a:xfrm>
            <a:off x="7974317" y="4018481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5400000">
            <a:off x="7174098" y="3842287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5" name="AutoShape 1544"/>
          <p:cNvCxnSpPr>
            <a:cxnSpLocks noChangeShapeType="1"/>
          </p:cNvCxnSpPr>
          <p:nvPr/>
        </p:nvCxnSpPr>
        <p:spPr bwMode="auto">
          <a:xfrm>
            <a:off x="70793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" name="AutoShape 1544"/>
          <p:cNvCxnSpPr>
            <a:cxnSpLocks noChangeShapeType="1"/>
          </p:cNvCxnSpPr>
          <p:nvPr/>
        </p:nvCxnSpPr>
        <p:spPr bwMode="auto">
          <a:xfrm>
            <a:off x="73460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7" name="AutoShape 1544"/>
          <p:cNvCxnSpPr>
            <a:cxnSpLocks noChangeShapeType="1"/>
          </p:cNvCxnSpPr>
          <p:nvPr/>
        </p:nvCxnSpPr>
        <p:spPr bwMode="auto">
          <a:xfrm>
            <a:off x="8250947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1952626"/>
            <a:ext cx="6148997" cy="27669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85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2727828" y="3648874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3622811" y="3644801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555368" y="3652948"/>
            <a:ext cx="0" cy="22492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5462268" y="3617306"/>
            <a:ext cx="6114" cy="26037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7261690" y="3635127"/>
            <a:ext cx="6114" cy="20730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8156673" y="3635127"/>
            <a:ext cx="6114" cy="2032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3637988" y="3659553"/>
            <a:ext cx="4524799" cy="952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3041748" y="5747714"/>
            <a:ext cx="4579822" cy="14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135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50920" y="5757714"/>
            <a:ext cx="9203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SAE</a:t>
            </a:r>
            <a:endParaRPr lang="en-US" dirty="0"/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H="1">
            <a:off x="2099655" y="3652948"/>
            <a:ext cx="15292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Extract 78"/>
          <p:cNvSpPr/>
          <p:nvPr/>
        </p:nvSpPr>
        <p:spPr>
          <a:xfrm rot="5400000">
            <a:off x="2979320" y="3863242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Extract 82"/>
          <p:cNvSpPr/>
          <p:nvPr/>
        </p:nvSpPr>
        <p:spPr>
          <a:xfrm rot="16200000">
            <a:off x="3134052" y="4131972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>
            <a:spLocks noChangeAspect="1"/>
          </p:cNvSpPr>
          <p:nvPr/>
        </p:nvSpPr>
        <p:spPr>
          <a:xfrm>
            <a:off x="3195978" y="391235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lowchart: Connector 85"/>
          <p:cNvSpPr>
            <a:spLocks noChangeAspect="1"/>
          </p:cNvSpPr>
          <p:nvPr/>
        </p:nvSpPr>
        <p:spPr>
          <a:xfrm>
            <a:off x="3110253" y="41695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Elbow Connector 86"/>
          <p:cNvCxnSpPr>
            <a:stCxn id="84" idx="6"/>
            <a:endCxn id="83" idx="2"/>
          </p:cNvCxnSpPr>
          <p:nvPr/>
        </p:nvCxnSpPr>
        <p:spPr>
          <a:xfrm>
            <a:off x="3282997" y="3957749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2"/>
            <a:endCxn id="79" idx="2"/>
          </p:cNvCxnSpPr>
          <p:nvPr/>
        </p:nvCxnSpPr>
        <p:spPr>
          <a:xfrm rot="10800000">
            <a:off x="3024861" y="3948802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>
            <a:grpSpLocks/>
          </p:cNvGrpSpPr>
          <p:nvPr/>
        </p:nvGrpSpPr>
        <p:grpSpPr bwMode="auto">
          <a:xfrm rot="5400000">
            <a:off x="3535143" y="3909650"/>
            <a:ext cx="175260" cy="186986"/>
            <a:chOff x="2517" y="3095"/>
            <a:chExt cx="230" cy="222"/>
          </a:xfrm>
        </p:grpSpPr>
        <p:cxnSp>
          <p:nvCxnSpPr>
            <p:cNvPr id="90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4" name="AutoShape 1544"/>
          <p:cNvCxnSpPr>
            <a:cxnSpLocks noChangeShapeType="1"/>
          </p:cNvCxnSpPr>
          <p:nvPr/>
        </p:nvCxnSpPr>
        <p:spPr bwMode="auto">
          <a:xfrm>
            <a:off x="3440417" y="4086606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5" name="Group 94"/>
          <p:cNvGrpSpPr>
            <a:grpSpLocks/>
          </p:cNvGrpSpPr>
          <p:nvPr/>
        </p:nvGrpSpPr>
        <p:grpSpPr bwMode="auto">
          <a:xfrm rot="5400000">
            <a:off x="2640198" y="3910412"/>
            <a:ext cx="175260" cy="186986"/>
            <a:chOff x="2517" y="3095"/>
            <a:chExt cx="230" cy="222"/>
          </a:xfrm>
        </p:grpSpPr>
        <p:cxnSp>
          <p:nvCxnSpPr>
            <p:cNvPr id="9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1" name="AutoShape 1544"/>
          <p:cNvCxnSpPr>
            <a:cxnSpLocks noChangeShapeType="1"/>
          </p:cNvCxnSpPr>
          <p:nvPr/>
        </p:nvCxnSpPr>
        <p:spPr bwMode="auto">
          <a:xfrm>
            <a:off x="25454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544"/>
          <p:cNvCxnSpPr>
            <a:cxnSpLocks noChangeShapeType="1"/>
          </p:cNvCxnSpPr>
          <p:nvPr/>
        </p:nvCxnSpPr>
        <p:spPr bwMode="auto">
          <a:xfrm>
            <a:off x="28121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544"/>
          <p:cNvCxnSpPr>
            <a:cxnSpLocks noChangeShapeType="1"/>
          </p:cNvCxnSpPr>
          <p:nvPr/>
        </p:nvCxnSpPr>
        <p:spPr bwMode="auto">
          <a:xfrm>
            <a:off x="3717047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Flowchart: Extract 194"/>
          <p:cNvSpPr/>
          <p:nvPr/>
        </p:nvSpPr>
        <p:spPr>
          <a:xfrm rot="5400000">
            <a:off x="4812974" y="3828838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lowchart: Extract 195"/>
          <p:cNvSpPr/>
          <p:nvPr/>
        </p:nvSpPr>
        <p:spPr>
          <a:xfrm rot="16200000">
            <a:off x="4967706" y="4097568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lowchart: Connector 196"/>
          <p:cNvSpPr>
            <a:spLocks noChangeAspect="1"/>
          </p:cNvSpPr>
          <p:nvPr/>
        </p:nvSpPr>
        <p:spPr>
          <a:xfrm>
            <a:off x="5029632" y="3877951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lowchart: Connector 197"/>
          <p:cNvSpPr>
            <a:spLocks noChangeAspect="1"/>
          </p:cNvSpPr>
          <p:nvPr/>
        </p:nvSpPr>
        <p:spPr>
          <a:xfrm>
            <a:off x="4943907" y="4135126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Elbow Connector 198"/>
          <p:cNvCxnSpPr>
            <a:stCxn id="197" idx="6"/>
            <a:endCxn id="196" idx="2"/>
          </p:cNvCxnSpPr>
          <p:nvPr/>
        </p:nvCxnSpPr>
        <p:spPr>
          <a:xfrm>
            <a:off x="5116651" y="3923345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98" idx="2"/>
            <a:endCxn id="195" idx="2"/>
          </p:cNvCxnSpPr>
          <p:nvPr/>
        </p:nvCxnSpPr>
        <p:spPr>
          <a:xfrm rot="10800000">
            <a:off x="4858515" y="3914398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>
            <a:grpSpLocks/>
          </p:cNvGrpSpPr>
          <p:nvPr/>
        </p:nvGrpSpPr>
        <p:grpSpPr bwMode="auto">
          <a:xfrm rot="5400000">
            <a:off x="5368797" y="3875246"/>
            <a:ext cx="175260" cy="186986"/>
            <a:chOff x="2517" y="3095"/>
            <a:chExt cx="230" cy="222"/>
          </a:xfrm>
        </p:grpSpPr>
        <p:cxnSp>
          <p:nvCxnSpPr>
            <p:cNvPr id="202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6" name="AutoShape 1544"/>
          <p:cNvCxnSpPr>
            <a:cxnSpLocks noChangeShapeType="1"/>
          </p:cNvCxnSpPr>
          <p:nvPr/>
        </p:nvCxnSpPr>
        <p:spPr bwMode="auto">
          <a:xfrm>
            <a:off x="5274071" y="4052202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7" name="Group 206"/>
          <p:cNvGrpSpPr>
            <a:grpSpLocks/>
          </p:cNvGrpSpPr>
          <p:nvPr/>
        </p:nvGrpSpPr>
        <p:grpSpPr bwMode="auto">
          <a:xfrm rot="5400000">
            <a:off x="4473852" y="3876008"/>
            <a:ext cx="175260" cy="186986"/>
            <a:chOff x="2517" y="3095"/>
            <a:chExt cx="230" cy="222"/>
          </a:xfrm>
        </p:grpSpPr>
        <p:cxnSp>
          <p:nvCxnSpPr>
            <p:cNvPr id="20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13" name="AutoShape 1544"/>
          <p:cNvCxnSpPr>
            <a:cxnSpLocks noChangeShapeType="1"/>
          </p:cNvCxnSpPr>
          <p:nvPr/>
        </p:nvCxnSpPr>
        <p:spPr bwMode="auto">
          <a:xfrm>
            <a:off x="43791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4" name="AutoShape 1544"/>
          <p:cNvCxnSpPr>
            <a:cxnSpLocks noChangeShapeType="1"/>
          </p:cNvCxnSpPr>
          <p:nvPr/>
        </p:nvCxnSpPr>
        <p:spPr bwMode="auto">
          <a:xfrm>
            <a:off x="46458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>
            <a:off x="5550701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lowchart: Extract 229"/>
          <p:cNvSpPr/>
          <p:nvPr/>
        </p:nvSpPr>
        <p:spPr>
          <a:xfrm rot="5400000">
            <a:off x="7513220" y="3795117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lowchart: Extract 230"/>
          <p:cNvSpPr/>
          <p:nvPr/>
        </p:nvSpPr>
        <p:spPr>
          <a:xfrm rot="16200000">
            <a:off x="7667952" y="4063847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lowchart: Connector 231"/>
          <p:cNvSpPr>
            <a:spLocks noChangeAspect="1"/>
          </p:cNvSpPr>
          <p:nvPr/>
        </p:nvSpPr>
        <p:spPr>
          <a:xfrm>
            <a:off x="7729878" y="3844230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lowchart: Connector 232"/>
          <p:cNvSpPr>
            <a:spLocks noChangeAspect="1"/>
          </p:cNvSpPr>
          <p:nvPr/>
        </p:nvSpPr>
        <p:spPr>
          <a:xfrm>
            <a:off x="7644153" y="4101405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Elbow Connector 233"/>
          <p:cNvCxnSpPr>
            <a:stCxn id="232" idx="6"/>
            <a:endCxn id="231" idx="2"/>
          </p:cNvCxnSpPr>
          <p:nvPr/>
        </p:nvCxnSpPr>
        <p:spPr>
          <a:xfrm>
            <a:off x="7816897" y="3889624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3" idx="2"/>
            <a:endCxn id="230" idx="2"/>
          </p:cNvCxnSpPr>
          <p:nvPr/>
        </p:nvCxnSpPr>
        <p:spPr>
          <a:xfrm rot="10800000">
            <a:off x="7558761" y="3880677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>
            <a:grpSpLocks/>
          </p:cNvGrpSpPr>
          <p:nvPr/>
        </p:nvGrpSpPr>
        <p:grpSpPr bwMode="auto">
          <a:xfrm rot="5400000">
            <a:off x="8069043" y="3841525"/>
            <a:ext cx="175260" cy="186986"/>
            <a:chOff x="2517" y="3095"/>
            <a:chExt cx="230" cy="222"/>
          </a:xfrm>
        </p:grpSpPr>
        <p:cxnSp>
          <p:nvCxnSpPr>
            <p:cNvPr id="24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9" name="AutoShape 1544"/>
          <p:cNvCxnSpPr>
            <a:cxnSpLocks noChangeShapeType="1"/>
          </p:cNvCxnSpPr>
          <p:nvPr/>
        </p:nvCxnSpPr>
        <p:spPr bwMode="auto">
          <a:xfrm>
            <a:off x="7974317" y="4018481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5400000">
            <a:off x="7174098" y="3842287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5" name="AutoShape 1544"/>
          <p:cNvCxnSpPr>
            <a:cxnSpLocks noChangeShapeType="1"/>
          </p:cNvCxnSpPr>
          <p:nvPr/>
        </p:nvCxnSpPr>
        <p:spPr bwMode="auto">
          <a:xfrm>
            <a:off x="70793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" name="AutoShape 1544"/>
          <p:cNvCxnSpPr>
            <a:cxnSpLocks noChangeShapeType="1"/>
          </p:cNvCxnSpPr>
          <p:nvPr/>
        </p:nvCxnSpPr>
        <p:spPr bwMode="auto">
          <a:xfrm>
            <a:off x="73460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7" name="AutoShape 1544"/>
          <p:cNvCxnSpPr>
            <a:cxnSpLocks noChangeShapeType="1"/>
          </p:cNvCxnSpPr>
          <p:nvPr/>
        </p:nvCxnSpPr>
        <p:spPr bwMode="auto">
          <a:xfrm>
            <a:off x="8250947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1952626"/>
            <a:ext cx="6148997" cy="27669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85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2727828" y="3648874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3622811" y="3644801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555368" y="3652948"/>
            <a:ext cx="0" cy="22492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5462268" y="3617306"/>
            <a:ext cx="6114" cy="26037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7261690" y="3635127"/>
            <a:ext cx="6114" cy="20730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8156673" y="3635127"/>
            <a:ext cx="6114" cy="2032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3637988" y="3659553"/>
            <a:ext cx="4524799" cy="952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3041748" y="5747714"/>
            <a:ext cx="4579822" cy="14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0" name="TextBox 129"/>
              <p:cNvSpPr txBox="1"/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BL=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blipFill rotWithShape="1">
                <a:blip r:embed="rId3"/>
                <a:stretch>
                  <a:fillRect l="-1399"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Box 131"/>
              <p:cNvSpPr txBox="1"/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400" b="1" i="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𝐁𝐋</m:t>
                        </m:r>
                      </m:e>
                    </m:acc>
                  </m:oMath>
                </a14:m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blipFill rotWithShape="1">
                <a:blip r:embed="rId4"/>
                <a:stretch>
                  <a:fillRect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7" name="TextBox 126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201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50920" y="5757714"/>
            <a:ext cx="9203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SAE</a:t>
            </a:r>
            <a:endParaRPr lang="en-US" dirty="0"/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H="1">
            <a:off x="2099655" y="3652948"/>
            <a:ext cx="15292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Extract 78"/>
          <p:cNvSpPr/>
          <p:nvPr/>
        </p:nvSpPr>
        <p:spPr>
          <a:xfrm rot="5400000">
            <a:off x="2979320" y="3863242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Extract 82"/>
          <p:cNvSpPr/>
          <p:nvPr/>
        </p:nvSpPr>
        <p:spPr>
          <a:xfrm rot="16200000">
            <a:off x="3134052" y="4131972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>
            <a:spLocks noChangeAspect="1"/>
          </p:cNvSpPr>
          <p:nvPr/>
        </p:nvSpPr>
        <p:spPr>
          <a:xfrm>
            <a:off x="3195978" y="391235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lowchart: Connector 85"/>
          <p:cNvSpPr>
            <a:spLocks noChangeAspect="1"/>
          </p:cNvSpPr>
          <p:nvPr/>
        </p:nvSpPr>
        <p:spPr>
          <a:xfrm>
            <a:off x="3110253" y="41695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Elbow Connector 86"/>
          <p:cNvCxnSpPr>
            <a:stCxn id="84" idx="6"/>
            <a:endCxn id="83" idx="2"/>
          </p:cNvCxnSpPr>
          <p:nvPr/>
        </p:nvCxnSpPr>
        <p:spPr>
          <a:xfrm>
            <a:off x="3282997" y="3957749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2"/>
            <a:endCxn id="79" idx="2"/>
          </p:cNvCxnSpPr>
          <p:nvPr/>
        </p:nvCxnSpPr>
        <p:spPr>
          <a:xfrm rot="10800000">
            <a:off x="3024861" y="3948802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>
            <a:grpSpLocks/>
          </p:cNvGrpSpPr>
          <p:nvPr/>
        </p:nvGrpSpPr>
        <p:grpSpPr bwMode="auto">
          <a:xfrm rot="5400000">
            <a:off x="3535143" y="3909650"/>
            <a:ext cx="175260" cy="186986"/>
            <a:chOff x="2517" y="3095"/>
            <a:chExt cx="230" cy="222"/>
          </a:xfrm>
        </p:grpSpPr>
        <p:cxnSp>
          <p:nvCxnSpPr>
            <p:cNvPr id="90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4" name="AutoShape 1544"/>
          <p:cNvCxnSpPr>
            <a:cxnSpLocks noChangeShapeType="1"/>
          </p:cNvCxnSpPr>
          <p:nvPr/>
        </p:nvCxnSpPr>
        <p:spPr bwMode="auto">
          <a:xfrm>
            <a:off x="3440417" y="4086606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5" name="Group 94"/>
          <p:cNvGrpSpPr>
            <a:grpSpLocks/>
          </p:cNvGrpSpPr>
          <p:nvPr/>
        </p:nvGrpSpPr>
        <p:grpSpPr bwMode="auto">
          <a:xfrm rot="5400000">
            <a:off x="2640198" y="3910412"/>
            <a:ext cx="175260" cy="186986"/>
            <a:chOff x="2517" y="3095"/>
            <a:chExt cx="230" cy="222"/>
          </a:xfrm>
        </p:grpSpPr>
        <p:cxnSp>
          <p:nvCxnSpPr>
            <p:cNvPr id="9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1" name="AutoShape 1544"/>
          <p:cNvCxnSpPr>
            <a:cxnSpLocks noChangeShapeType="1"/>
          </p:cNvCxnSpPr>
          <p:nvPr/>
        </p:nvCxnSpPr>
        <p:spPr bwMode="auto">
          <a:xfrm>
            <a:off x="25454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544"/>
          <p:cNvCxnSpPr>
            <a:cxnSpLocks noChangeShapeType="1"/>
          </p:cNvCxnSpPr>
          <p:nvPr/>
        </p:nvCxnSpPr>
        <p:spPr bwMode="auto">
          <a:xfrm>
            <a:off x="28121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544"/>
          <p:cNvCxnSpPr>
            <a:cxnSpLocks noChangeShapeType="1"/>
          </p:cNvCxnSpPr>
          <p:nvPr/>
        </p:nvCxnSpPr>
        <p:spPr bwMode="auto">
          <a:xfrm>
            <a:off x="3717047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Flowchart: Extract 194"/>
          <p:cNvSpPr/>
          <p:nvPr/>
        </p:nvSpPr>
        <p:spPr>
          <a:xfrm rot="5400000">
            <a:off x="4812974" y="3828838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lowchart: Extract 195"/>
          <p:cNvSpPr/>
          <p:nvPr/>
        </p:nvSpPr>
        <p:spPr>
          <a:xfrm rot="16200000">
            <a:off x="4967706" y="4097568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lowchart: Connector 196"/>
          <p:cNvSpPr>
            <a:spLocks noChangeAspect="1"/>
          </p:cNvSpPr>
          <p:nvPr/>
        </p:nvSpPr>
        <p:spPr>
          <a:xfrm>
            <a:off x="5029632" y="3877951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lowchart: Connector 197"/>
          <p:cNvSpPr>
            <a:spLocks noChangeAspect="1"/>
          </p:cNvSpPr>
          <p:nvPr/>
        </p:nvSpPr>
        <p:spPr>
          <a:xfrm>
            <a:off x="4943907" y="4135126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Elbow Connector 198"/>
          <p:cNvCxnSpPr>
            <a:stCxn id="197" idx="6"/>
            <a:endCxn id="196" idx="2"/>
          </p:cNvCxnSpPr>
          <p:nvPr/>
        </p:nvCxnSpPr>
        <p:spPr>
          <a:xfrm>
            <a:off x="5116651" y="3923345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98" idx="2"/>
            <a:endCxn id="195" idx="2"/>
          </p:cNvCxnSpPr>
          <p:nvPr/>
        </p:nvCxnSpPr>
        <p:spPr>
          <a:xfrm rot="10800000">
            <a:off x="4858515" y="3914398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>
            <a:grpSpLocks/>
          </p:cNvGrpSpPr>
          <p:nvPr/>
        </p:nvGrpSpPr>
        <p:grpSpPr bwMode="auto">
          <a:xfrm rot="5400000">
            <a:off x="5368797" y="3875246"/>
            <a:ext cx="175260" cy="186986"/>
            <a:chOff x="2517" y="3095"/>
            <a:chExt cx="230" cy="222"/>
          </a:xfrm>
        </p:grpSpPr>
        <p:cxnSp>
          <p:nvCxnSpPr>
            <p:cNvPr id="202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6" name="AutoShape 1544"/>
          <p:cNvCxnSpPr>
            <a:cxnSpLocks noChangeShapeType="1"/>
          </p:cNvCxnSpPr>
          <p:nvPr/>
        </p:nvCxnSpPr>
        <p:spPr bwMode="auto">
          <a:xfrm>
            <a:off x="5274071" y="4052202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7" name="Group 206"/>
          <p:cNvGrpSpPr>
            <a:grpSpLocks/>
          </p:cNvGrpSpPr>
          <p:nvPr/>
        </p:nvGrpSpPr>
        <p:grpSpPr bwMode="auto">
          <a:xfrm rot="5400000">
            <a:off x="4473852" y="3876008"/>
            <a:ext cx="175260" cy="186986"/>
            <a:chOff x="2517" y="3095"/>
            <a:chExt cx="230" cy="222"/>
          </a:xfrm>
        </p:grpSpPr>
        <p:cxnSp>
          <p:nvCxnSpPr>
            <p:cNvPr id="20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13" name="AutoShape 1544"/>
          <p:cNvCxnSpPr>
            <a:cxnSpLocks noChangeShapeType="1"/>
          </p:cNvCxnSpPr>
          <p:nvPr/>
        </p:nvCxnSpPr>
        <p:spPr bwMode="auto">
          <a:xfrm>
            <a:off x="43791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4" name="AutoShape 1544"/>
          <p:cNvCxnSpPr>
            <a:cxnSpLocks noChangeShapeType="1"/>
          </p:cNvCxnSpPr>
          <p:nvPr/>
        </p:nvCxnSpPr>
        <p:spPr bwMode="auto">
          <a:xfrm>
            <a:off x="46458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>
            <a:off x="5550701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lowchart: Extract 229"/>
          <p:cNvSpPr/>
          <p:nvPr/>
        </p:nvSpPr>
        <p:spPr>
          <a:xfrm rot="5400000">
            <a:off x="7513220" y="3795117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lowchart: Extract 230"/>
          <p:cNvSpPr/>
          <p:nvPr/>
        </p:nvSpPr>
        <p:spPr>
          <a:xfrm rot="16200000">
            <a:off x="7667952" y="4063847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lowchart: Connector 231"/>
          <p:cNvSpPr>
            <a:spLocks noChangeAspect="1"/>
          </p:cNvSpPr>
          <p:nvPr/>
        </p:nvSpPr>
        <p:spPr>
          <a:xfrm>
            <a:off x="7729878" y="3844230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lowchart: Connector 232"/>
          <p:cNvSpPr>
            <a:spLocks noChangeAspect="1"/>
          </p:cNvSpPr>
          <p:nvPr/>
        </p:nvSpPr>
        <p:spPr>
          <a:xfrm>
            <a:off x="7644153" y="4101405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Elbow Connector 233"/>
          <p:cNvCxnSpPr>
            <a:stCxn id="232" idx="6"/>
            <a:endCxn id="231" idx="2"/>
          </p:cNvCxnSpPr>
          <p:nvPr/>
        </p:nvCxnSpPr>
        <p:spPr>
          <a:xfrm>
            <a:off x="7816897" y="3889624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3" idx="2"/>
            <a:endCxn id="230" idx="2"/>
          </p:cNvCxnSpPr>
          <p:nvPr/>
        </p:nvCxnSpPr>
        <p:spPr>
          <a:xfrm rot="10800000">
            <a:off x="7558761" y="3880677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>
            <a:grpSpLocks/>
          </p:cNvGrpSpPr>
          <p:nvPr/>
        </p:nvGrpSpPr>
        <p:grpSpPr bwMode="auto">
          <a:xfrm rot="5400000">
            <a:off x="8069043" y="3841525"/>
            <a:ext cx="175260" cy="186986"/>
            <a:chOff x="2517" y="3095"/>
            <a:chExt cx="230" cy="222"/>
          </a:xfrm>
        </p:grpSpPr>
        <p:cxnSp>
          <p:nvCxnSpPr>
            <p:cNvPr id="24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9" name="AutoShape 1544"/>
          <p:cNvCxnSpPr>
            <a:cxnSpLocks noChangeShapeType="1"/>
          </p:cNvCxnSpPr>
          <p:nvPr/>
        </p:nvCxnSpPr>
        <p:spPr bwMode="auto">
          <a:xfrm>
            <a:off x="7974317" y="4018481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5400000">
            <a:off x="7174098" y="3842287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5" name="AutoShape 1544"/>
          <p:cNvCxnSpPr>
            <a:cxnSpLocks noChangeShapeType="1"/>
          </p:cNvCxnSpPr>
          <p:nvPr/>
        </p:nvCxnSpPr>
        <p:spPr bwMode="auto">
          <a:xfrm>
            <a:off x="70793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" name="AutoShape 1544"/>
          <p:cNvCxnSpPr>
            <a:cxnSpLocks noChangeShapeType="1"/>
          </p:cNvCxnSpPr>
          <p:nvPr/>
        </p:nvCxnSpPr>
        <p:spPr bwMode="auto">
          <a:xfrm>
            <a:off x="73460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7" name="AutoShape 1544"/>
          <p:cNvCxnSpPr>
            <a:cxnSpLocks noChangeShapeType="1"/>
          </p:cNvCxnSpPr>
          <p:nvPr/>
        </p:nvCxnSpPr>
        <p:spPr bwMode="auto">
          <a:xfrm>
            <a:off x="8250947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1952626"/>
            <a:ext cx="6148997" cy="27669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85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2727828" y="3648874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3622811" y="3644801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555368" y="3652948"/>
            <a:ext cx="0" cy="22492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5462268" y="3617306"/>
            <a:ext cx="6114" cy="26037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7261690" y="3635127"/>
            <a:ext cx="6114" cy="20730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8156673" y="3635127"/>
            <a:ext cx="6114" cy="2032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3637988" y="3659553"/>
            <a:ext cx="4524799" cy="952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3041748" y="5747714"/>
            <a:ext cx="4579822" cy="14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0" name="TextBox 129"/>
              <p:cNvSpPr txBox="1"/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BL=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blipFill rotWithShape="1">
                <a:blip r:embed="rId3"/>
                <a:stretch>
                  <a:fillRect l="-1399"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Box 131"/>
              <p:cNvSpPr txBox="1"/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400" b="1" i="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𝐁𝐋</m:t>
                        </m:r>
                      </m:e>
                    </m:acc>
                  </m:oMath>
                </a14:m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blipFill rotWithShape="1">
                <a:blip r:embed="rId4"/>
                <a:stretch>
                  <a:fillRect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7" name="TextBox 136"/>
              <p:cNvSpPr txBox="1"/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500" b="1" dirty="0" smtClean="0">
                    <a:solidFill>
                      <a:srgbClr val="FF0000"/>
                    </a:solidFill>
                  </a:rPr>
                  <a:t>WL=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600" b="1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  <a:p>
                <a:pPr>
                  <a:lnSpc>
                    <a:spcPts val="1100"/>
                  </a:lnSpc>
                </a:pPr>
                <a:endParaRPr lang="en-US" sz="15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blipFill rotWithShape="1">
                <a:blip r:embed="rId5"/>
                <a:stretch>
                  <a:fillRect l="-1648" t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4746761" y="1726474"/>
            <a:ext cx="4109440" cy="32424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/>
          <p:cNvSpPr txBox="1"/>
          <p:nvPr/>
        </p:nvSpPr>
        <p:spPr>
          <a:xfrm>
            <a:off x="4945770" y="196158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WL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>
            <a:off x="5822179" y="2263851"/>
            <a:ext cx="286655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flipV="1">
            <a:off x="6101661" y="2027700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flipV="1">
            <a:off x="6092136" y="2032197"/>
            <a:ext cx="990600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13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50920" y="5757714"/>
            <a:ext cx="9203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SAE</a:t>
            </a:r>
            <a:endParaRPr lang="en-US" dirty="0"/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H="1">
            <a:off x="2099655" y="3652948"/>
            <a:ext cx="15292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Extract 78"/>
          <p:cNvSpPr/>
          <p:nvPr/>
        </p:nvSpPr>
        <p:spPr>
          <a:xfrm rot="5400000">
            <a:off x="2979320" y="3863242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Extract 82"/>
          <p:cNvSpPr/>
          <p:nvPr/>
        </p:nvSpPr>
        <p:spPr>
          <a:xfrm rot="16200000">
            <a:off x="3134052" y="4131972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>
            <a:spLocks noChangeAspect="1"/>
          </p:cNvSpPr>
          <p:nvPr/>
        </p:nvSpPr>
        <p:spPr>
          <a:xfrm>
            <a:off x="3195978" y="391235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lowchart: Connector 85"/>
          <p:cNvSpPr>
            <a:spLocks noChangeAspect="1"/>
          </p:cNvSpPr>
          <p:nvPr/>
        </p:nvSpPr>
        <p:spPr>
          <a:xfrm>
            <a:off x="3110253" y="41695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Elbow Connector 86"/>
          <p:cNvCxnSpPr>
            <a:stCxn id="84" idx="6"/>
            <a:endCxn id="83" idx="2"/>
          </p:cNvCxnSpPr>
          <p:nvPr/>
        </p:nvCxnSpPr>
        <p:spPr>
          <a:xfrm>
            <a:off x="3282997" y="3957749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2"/>
            <a:endCxn id="79" idx="2"/>
          </p:cNvCxnSpPr>
          <p:nvPr/>
        </p:nvCxnSpPr>
        <p:spPr>
          <a:xfrm rot="10800000">
            <a:off x="3024861" y="3948802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>
            <a:grpSpLocks/>
          </p:cNvGrpSpPr>
          <p:nvPr/>
        </p:nvGrpSpPr>
        <p:grpSpPr bwMode="auto">
          <a:xfrm rot="5400000">
            <a:off x="3535143" y="3909650"/>
            <a:ext cx="175260" cy="186986"/>
            <a:chOff x="2517" y="3095"/>
            <a:chExt cx="230" cy="222"/>
          </a:xfrm>
        </p:grpSpPr>
        <p:cxnSp>
          <p:nvCxnSpPr>
            <p:cNvPr id="90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4" name="AutoShape 1544"/>
          <p:cNvCxnSpPr>
            <a:cxnSpLocks noChangeShapeType="1"/>
          </p:cNvCxnSpPr>
          <p:nvPr/>
        </p:nvCxnSpPr>
        <p:spPr bwMode="auto">
          <a:xfrm>
            <a:off x="3440417" y="4086606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5" name="Group 94"/>
          <p:cNvGrpSpPr>
            <a:grpSpLocks/>
          </p:cNvGrpSpPr>
          <p:nvPr/>
        </p:nvGrpSpPr>
        <p:grpSpPr bwMode="auto">
          <a:xfrm rot="5400000">
            <a:off x="2640198" y="3910412"/>
            <a:ext cx="175260" cy="186986"/>
            <a:chOff x="2517" y="3095"/>
            <a:chExt cx="230" cy="222"/>
          </a:xfrm>
        </p:grpSpPr>
        <p:cxnSp>
          <p:nvCxnSpPr>
            <p:cNvPr id="9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1" name="AutoShape 1544"/>
          <p:cNvCxnSpPr>
            <a:cxnSpLocks noChangeShapeType="1"/>
          </p:cNvCxnSpPr>
          <p:nvPr/>
        </p:nvCxnSpPr>
        <p:spPr bwMode="auto">
          <a:xfrm>
            <a:off x="25454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544"/>
          <p:cNvCxnSpPr>
            <a:cxnSpLocks noChangeShapeType="1"/>
          </p:cNvCxnSpPr>
          <p:nvPr/>
        </p:nvCxnSpPr>
        <p:spPr bwMode="auto">
          <a:xfrm>
            <a:off x="28121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544"/>
          <p:cNvCxnSpPr>
            <a:cxnSpLocks noChangeShapeType="1"/>
          </p:cNvCxnSpPr>
          <p:nvPr/>
        </p:nvCxnSpPr>
        <p:spPr bwMode="auto">
          <a:xfrm>
            <a:off x="3717047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Flowchart: Extract 194"/>
          <p:cNvSpPr/>
          <p:nvPr/>
        </p:nvSpPr>
        <p:spPr>
          <a:xfrm rot="5400000">
            <a:off x="4812974" y="3828838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lowchart: Extract 195"/>
          <p:cNvSpPr/>
          <p:nvPr/>
        </p:nvSpPr>
        <p:spPr>
          <a:xfrm rot="16200000">
            <a:off x="4967706" y="4097568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lowchart: Connector 196"/>
          <p:cNvSpPr>
            <a:spLocks noChangeAspect="1"/>
          </p:cNvSpPr>
          <p:nvPr/>
        </p:nvSpPr>
        <p:spPr>
          <a:xfrm>
            <a:off x="5029632" y="3877951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lowchart: Connector 197"/>
          <p:cNvSpPr>
            <a:spLocks noChangeAspect="1"/>
          </p:cNvSpPr>
          <p:nvPr/>
        </p:nvSpPr>
        <p:spPr>
          <a:xfrm>
            <a:off x="4943907" y="4135126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Elbow Connector 198"/>
          <p:cNvCxnSpPr>
            <a:stCxn id="197" idx="6"/>
            <a:endCxn id="196" idx="2"/>
          </p:cNvCxnSpPr>
          <p:nvPr/>
        </p:nvCxnSpPr>
        <p:spPr>
          <a:xfrm>
            <a:off x="5116651" y="3923345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98" idx="2"/>
            <a:endCxn id="195" idx="2"/>
          </p:cNvCxnSpPr>
          <p:nvPr/>
        </p:nvCxnSpPr>
        <p:spPr>
          <a:xfrm rot="10800000">
            <a:off x="4858515" y="3914398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>
            <a:grpSpLocks/>
          </p:cNvGrpSpPr>
          <p:nvPr/>
        </p:nvGrpSpPr>
        <p:grpSpPr bwMode="auto">
          <a:xfrm rot="5400000">
            <a:off x="5368797" y="3875246"/>
            <a:ext cx="175260" cy="186986"/>
            <a:chOff x="2517" y="3095"/>
            <a:chExt cx="230" cy="222"/>
          </a:xfrm>
        </p:grpSpPr>
        <p:cxnSp>
          <p:nvCxnSpPr>
            <p:cNvPr id="202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6" name="AutoShape 1544"/>
          <p:cNvCxnSpPr>
            <a:cxnSpLocks noChangeShapeType="1"/>
          </p:cNvCxnSpPr>
          <p:nvPr/>
        </p:nvCxnSpPr>
        <p:spPr bwMode="auto">
          <a:xfrm>
            <a:off x="5274071" y="4052202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7" name="Group 206"/>
          <p:cNvGrpSpPr>
            <a:grpSpLocks/>
          </p:cNvGrpSpPr>
          <p:nvPr/>
        </p:nvGrpSpPr>
        <p:grpSpPr bwMode="auto">
          <a:xfrm rot="5400000">
            <a:off x="4473852" y="3876008"/>
            <a:ext cx="175260" cy="186986"/>
            <a:chOff x="2517" y="3095"/>
            <a:chExt cx="230" cy="222"/>
          </a:xfrm>
        </p:grpSpPr>
        <p:cxnSp>
          <p:nvCxnSpPr>
            <p:cNvPr id="20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13" name="AutoShape 1544"/>
          <p:cNvCxnSpPr>
            <a:cxnSpLocks noChangeShapeType="1"/>
          </p:cNvCxnSpPr>
          <p:nvPr/>
        </p:nvCxnSpPr>
        <p:spPr bwMode="auto">
          <a:xfrm>
            <a:off x="43791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4" name="AutoShape 1544"/>
          <p:cNvCxnSpPr>
            <a:cxnSpLocks noChangeShapeType="1"/>
          </p:cNvCxnSpPr>
          <p:nvPr/>
        </p:nvCxnSpPr>
        <p:spPr bwMode="auto">
          <a:xfrm>
            <a:off x="46458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>
            <a:off x="5550701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lowchart: Extract 229"/>
          <p:cNvSpPr/>
          <p:nvPr/>
        </p:nvSpPr>
        <p:spPr>
          <a:xfrm rot="5400000">
            <a:off x="7513220" y="3795117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lowchart: Extract 230"/>
          <p:cNvSpPr/>
          <p:nvPr/>
        </p:nvSpPr>
        <p:spPr>
          <a:xfrm rot="16200000">
            <a:off x="7667952" y="4063847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lowchart: Connector 231"/>
          <p:cNvSpPr>
            <a:spLocks noChangeAspect="1"/>
          </p:cNvSpPr>
          <p:nvPr/>
        </p:nvSpPr>
        <p:spPr>
          <a:xfrm>
            <a:off x="7729878" y="3844230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lowchart: Connector 232"/>
          <p:cNvSpPr>
            <a:spLocks noChangeAspect="1"/>
          </p:cNvSpPr>
          <p:nvPr/>
        </p:nvSpPr>
        <p:spPr>
          <a:xfrm>
            <a:off x="7644153" y="4101405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Elbow Connector 233"/>
          <p:cNvCxnSpPr>
            <a:stCxn id="232" idx="6"/>
            <a:endCxn id="231" idx="2"/>
          </p:cNvCxnSpPr>
          <p:nvPr/>
        </p:nvCxnSpPr>
        <p:spPr>
          <a:xfrm>
            <a:off x="7816897" y="3889624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3" idx="2"/>
            <a:endCxn id="230" idx="2"/>
          </p:cNvCxnSpPr>
          <p:nvPr/>
        </p:nvCxnSpPr>
        <p:spPr>
          <a:xfrm rot="10800000">
            <a:off x="7558761" y="3880677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>
            <a:grpSpLocks/>
          </p:cNvGrpSpPr>
          <p:nvPr/>
        </p:nvGrpSpPr>
        <p:grpSpPr bwMode="auto">
          <a:xfrm rot="5400000">
            <a:off x="8069043" y="3841525"/>
            <a:ext cx="175260" cy="186986"/>
            <a:chOff x="2517" y="3095"/>
            <a:chExt cx="230" cy="222"/>
          </a:xfrm>
        </p:grpSpPr>
        <p:cxnSp>
          <p:nvCxnSpPr>
            <p:cNvPr id="24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9" name="AutoShape 1544"/>
          <p:cNvCxnSpPr>
            <a:cxnSpLocks noChangeShapeType="1"/>
          </p:cNvCxnSpPr>
          <p:nvPr/>
        </p:nvCxnSpPr>
        <p:spPr bwMode="auto">
          <a:xfrm>
            <a:off x="7974317" y="4018481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5400000">
            <a:off x="7174098" y="3842287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5" name="AutoShape 1544"/>
          <p:cNvCxnSpPr>
            <a:cxnSpLocks noChangeShapeType="1"/>
          </p:cNvCxnSpPr>
          <p:nvPr/>
        </p:nvCxnSpPr>
        <p:spPr bwMode="auto">
          <a:xfrm>
            <a:off x="70793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" name="AutoShape 1544"/>
          <p:cNvCxnSpPr>
            <a:cxnSpLocks noChangeShapeType="1"/>
          </p:cNvCxnSpPr>
          <p:nvPr/>
        </p:nvCxnSpPr>
        <p:spPr bwMode="auto">
          <a:xfrm>
            <a:off x="73460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7" name="AutoShape 1544"/>
          <p:cNvCxnSpPr>
            <a:cxnSpLocks noChangeShapeType="1"/>
          </p:cNvCxnSpPr>
          <p:nvPr/>
        </p:nvCxnSpPr>
        <p:spPr bwMode="auto">
          <a:xfrm>
            <a:off x="8250947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1952626"/>
            <a:ext cx="6148997" cy="27669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85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2727828" y="3648874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3622811" y="3644801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555368" y="3652948"/>
            <a:ext cx="0" cy="22492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5462268" y="3617306"/>
            <a:ext cx="6114" cy="26037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7261690" y="3635127"/>
            <a:ext cx="6114" cy="20730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8156673" y="3635127"/>
            <a:ext cx="6114" cy="2032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3637988" y="3659553"/>
            <a:ext cx="4524799" cy="952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3041748" y="5747714"/>
            <a:ext cx="4579822" cy="14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0" name="TextBox 129"/>
              <p:cNvSpPr txBox="1"/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BL=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blipFill rotWithShape="1">
                <a:blip r:embed="rId3"/>
                <a:stretch>
                  <a:fillRect l="-1399"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Box 131"/>
              <p:cNvSpPr txBox="1"/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400" b="1" i="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𝐁𝐋</m:t>
                        </m:r>
                      </m:e>
                    </m:acc>
                  </m:oMath>
                </a14:m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blipFill rotWithShape="1">
                <a:blip r:embed="rId4"/>
                <a:stretch>
                  <a:fillRect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TextBox 133"/>
          <p:cNvSpPr txBox="1"/>
          <p:nvPr/>
        </p:nvSpPr>
        <p:spPr>
          <a:xfrm>
            <a:off x="3393267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>
                <a:solidFill>
                  <a:srgbClr val="FF0000"/>
                </a:solidFill>
              </a:rPr>
              <a:t>0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701174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 smtClean="0">
                <a:solidFill>
                  <a:srgbClr val="FF0000"/>
                </a:solidFill>
              </a:rPr>
              <a:t>1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7" name="TextBox 136"/>
              <p:cNvSpPr txBox="1"/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500" b="1" dirty="0" smtClean="0">
                    <a:solidFill>
                      <a:srgbClr val="FF0000"/>
                    </a:solidFill>
                  </a:rPr>
                  <a:t>WL=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600" b="1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  <a:p>
                <a:pPr>
                  <a:lnSpc>
                    <a:spcPts val="1100"/>
                  </a:lnSpc>
                </a:pPr>
                <a:endParaRPr lang="en-US" sz="15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blipFill rotWithShape="1">
                <a:blip r:embed="rId5"/>
                <a:stretch>
                  <a:fillRect l="-1648" t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6" name="Rectangle 135"/>
          <p:cNvSpPr/>
          <p:nvPr/>
        </p:nvSpPr>
        <p:spPr>
          <a:xfrm>
            <a:off x="4746761" y="1726474"/>
            <a:ext cx="4109440" cy="32424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/>
          <p:cNvSpPr txBox="1"/>
          <p:nvPr/>
        </p:nvSpPr>
        <p:spPr>
          <a:xfrm>
            <a:off x="4945770" y="196158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WL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822179" y="2027700"/>
            <a:ext cx="1260557" cy="243161"/>
            <a:chOff x="5822179" y="2027700"/>
            <a:chExt cx="1260557" cy="243161"/>
          </a:xfrm>
        </p:grpSpPr>
        <p:cxnSp>
          <p:nvCxnSpPr>
            <p:cNvPr id="139" name="Straight Connector 138"/>
            <p:cNvCxnSpPr/>
            <p:nvPr/>
          </p:nvCxnSpPr>
          <p:spPr>
            <a:xfrm>
              <a:off x="5822179" y="2263851"/>
              <a:ext cx="286655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flipV="1">
              <a:off x="6101661" y="2027700"/>
              <a:ext cx="0" cy="243161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V="1">
              <a:off x="6092136" y="2032197"/>
              <a:ext cx="990600" cy="1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" name="TextBox 142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846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50920" y="5757714"/>
            <a:ext cx="9203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SAE</a:t>
            </a:r>
            <a:endParaRPr lang="en-US" dirty="0"/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H="1">
            <a:off x="2099655" y="3652948"/>
            <a:ext cx="15292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Extract 78"/>
          <p:cNvSpPr/>
          <p:nvPr/>
        </p:nvSpPr>
        <p:spPr>
          <a:xfrm rot="5400000">
            <a:off x="2979320" y="3863242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Extract 82"/>
          <p:cNvSpPr/>
          <p:nvPr/>
        </p:nvSpPr>
        <p:spPr>
          <a:xfrm rot="16200000">
            <a:off x="3134052" y="4131972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>
            <a:spLocks noChangeAspect="1"/>
          </p:cNvSpPr>
          <p:nvPr/>
        </p:nvSpPr>
        <p:spPr>
          <a:xfrm>
            <a:off x="3195978" y="391235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lowchart: Connector 85"/>
          <p:cNvSpPr>
            <a:spLocks noChangeAspect="1"/>
          </p:cNvSpPr>
          <p:nvPr/>
        </p:nvSpPr>
        <p:spPr>
          <a:xfrm>
            <a:off x="3110253" y="41695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Elbow Connector 86"/>
          <p:cNvCxnSpPr>
            <a:stCxn id="84" idx="6"/>
            <a:endCxn id="83" idx="2"/>
          </p:cNvCxnSpPr>
          <p:nvPr/>
        </p:nvCxnSpPr>
        <p:spPr>
          <a:xfrm>
            <a:off x="3282997" y="3957749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2"/>
            <a:endCxn id="79" idx="2"/>
          </p:cNvCxnSpPr>
          <p:nvPr/>
        </p:nvCxnSpPr>
        <p:spPr>
          <a:xfrm rot="10800000">
            <a:off x="3024861" y="3948802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>
            <a:grpSpLocks/>
          </p:cNvGrpSpPr>
          <p:nvPr/>
        </p:nvGrpSpPr>
        <p:grpSpPr bwMode="auto">
          <a:xfrm rot="5400000">
            <a:off x="3535143" y="3909650"/>
            <a:ext cx="175260" cy="186986"/>
            <a:chOff x="2517" y="3095"/>
            <a:chExt cx="230" cy="222"/>
          </a:xfrm>
        </p:grpSpPr>
        <p:cxnSp>
          <p:nvCxnSpPr>
            <p:cNvPr id="90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4" name="AutoShape 1544"/>
          <p:cNvCxnSpPr>
            <a:cxnSpLocks noChangeShapeType="1"/>
          </p:cNvCxnSpPr>
          <p:nvPr/>
        </p:nvCxnSpPr>
        <p:spPr bwMode="auto">
          <a:xfrm>
            <a:off x="3440417" y="4086606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5" name="Group 94"/>
          <p:cNvGrpSpPr>
            <a:grpSpLocks/>
          </p:cNvGrpSpPr>
          <p:nvPr/>
        </p:nvGrpSpPr>
        <p:grpSpPr bwMode="auto">
          <a:xfrm rot="5400000">
            <a:off x="2640198" y="3910412"/>
            <a:ext cx="175260" cy="186986"/>
            <a:chOff x="2517" y="3095"/>
            <a:chExt cx="230" cy="222"/>
          </a:xfrm>
        </p:grpSpPr>
        <p:cxnSp>
          <p:nvCxnSpPr>
            <p:cNvPr id="9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1" name="AutoShape 1544"/>
          <p:cNvCxnSpPr>
            <a:cxnSpLocks noChangeShapeType="1"/>
          </p:cNvCxnSpPr>
          <p:nvPr/>
        </p:nvCxnSpPr>
        <p:spPr bwMode="auto">
          <a:xfrm>
            <a:off x="25454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544"/>
          <p:cNvCxnSpPr>
            <a:cxnSpLocks noChangeShapeType="1"/>
          </p:cNvCxnSpPr>
          <p:nvPr/>
        </p:nvCxnSpPr>
        <p:spPr bwMode="auto">
          <a:xfrm>
            <a:off x="28121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544"/>
          <p:cNvCxnSpPr>
            <a:cxnSpLocks noChangeShapeType="1"/>
          </p:cNvCxnSpPr>
          <p:nvPr/>
        </p:nvCxnSpPr>
        <p:spPr bwMode="auto">
          <a:xfrm>
            <a:off x="3717047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Flowchart: Extract 194"/>
          <p:cNvSpPr/>
          <p:nvPr/>
        </p:nvSpPr>
        <p:spPr>
          <a:xfrm rot="5400000">
            <a:off x="4812974" y="3828838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lowchart: Extract 195"/>
          <p:cNvSpPr/>
          <p:nvPr/>
        </p:nvSpPr>
        <p:spPr>
          <a:xfrm rot="16200000">
            <a:off x="4967706" y="4097568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lowchart: Connector 196"/>
          <p:cNvSpPr>
            <a:spLocks noChangeAspect="1"/>
          </p:cNvSpPr>
          <p:nvPr/>
        </p:nvSpPr>
        <p:spPr>
          <a:xfrm>
            <a:off x="5029632" y="3877951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lowchart: Connector 197"/>
          <p:cNvSpPr>
            <a:spLocks noChangeAspect="1"/>
          </p:cNvSpPr>
          <p:nvPr/>
        </p:nvSpPr>
        <p:spPr>
          <a:xfrm>
            <a:off x="4943907" y="4135126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Elbow Connector 198"/>
          <p:cNvCxnSpPr>
            <a:stCxn id="197" idx="6"/>
            <a:endCxn id="196" idx="2"/>
          </p:cNvCxnSpPr>
          <p:nvPr/>
        </p:nvCxnSpPr>
        <p:spPr>
          <a:xfrm>
            <a:off x="5116651" y="3923345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98" idx="2"/>
            <a:endCxn id="195" idx="2"/>
          </p:cNvCxnSpPr>
          <p:nvPr/>
        </p:nvCxnSpPr>
        <p:spPr>
          <a:xfrm rot="10800000">
            <a:off x="4858515" y="3914398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>
            <a:grpSpLocks/>
          </p:cNvGrpSpPr>
          <p:nvPr/>
        </p:nvGrpSpPr>
        <p:grpSpPr bwMode="auto">
          <a:xfrm rot="5400000">
            <a:off x="5368797" y="3875246"/>
            <a:ext cx="175260" cy="186986"/>
            <a:chOff x="2517" y="3095"/>
            <a:chExt cx="230" cy="222"/>
          </a:xfrm>
        </p:grpSpPr>
        <p:cxnSp>
          <p:nvCxnSpPr>
            <p:cNvPr id="202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6" name="AutoShape 1544"/>
          <p:cNvCxnSpPr>
            <a:cxnSpLocks noChangeShapeType="1"/>
          </p:cNvCxnSpPr>
          <p:nvPr/>
        </p:nvCxnSpPr>
        <p:spPr bwMode="auto">
          <a:xfrm>
            <a:off x="5274071" y="4052202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7" name="Group 206"/>
          <p:cNvGrpSpPr>
            <a:grpSpLocks/>
          </p:cNvGrpSpPr>
          <p:nvPr/>
        </p:nvGrpSpPr>
        <p:grpSpPr bwMode="auto">
          <a:xfrm rot="5400000">
            <a:off x="4473852" y="3876008"/>
            <a:ext cx="175260" cy="186986"/>
            <a:chOff x="2517" y="3095"/>
            <a:chExt cx="230" cy="222"/>
          </a:xfrm>
        </p:grpSpPr>
        <p:cxnSp>
          <p:nvCxnSpPr>
            <p:cNvPr id="20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13" name="AutoShape 1544"/>
          <p:cNvCxnSpPr>
            <a:cxnSpLocks noChangeShapeType="1"/>
          </p:cNvCxnSpPr>
          <p:nvPr/>
        </p:nvCxnSpPr>
        <p:spPr bwMode="auto">
          <a:xfrm>
            <a:off x="43791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4" name="AutoShape 1544"/>
          <p:cNvCxnSpPr>
            <a:cxnSpLocks noChangeShapeType="1"/>
          </p:cNvCxnSpPr>
          <p:nvPr/>
        </p:nvCxnSpPr>
        <p:spPr bwMode="auto">
          <a:xfrm>
            <a:off x="46458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>
            <a:off x="5550701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lowchart: Extract 229"/>
          <p:cNvSpPr/>
          <p:nvPr/>
        </p:nvSpPr>
        <p:spPr>
          <a:xfrm rot="5400000">
            <a:off x="7513220" y="3795117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lowchart: Extract 230"/>
          <p:cNvSpPr/>
          <p:nvPr/>
        </p:nvSpPr>
        <p:spPr>
          <a:xfrm rot="16200000">
            <a:off x="7667952" y="4063847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lowchart: Connector 231"/>
          <p:cNvSpPr>
            <a:spLocks noChangeAspect="1"/>
          </p:cNvSpPr>
          <p:nvPr/>
        </p:nvSpPr>
        <p:spPr>
          <a:xfrm>
            <a:off x="7729878" y="3844230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lowchart: Connector 232"/>
          <p:cNvSpPr>
            <a:spLocks noChangeAspect="1"/>
          </p:cNvSpPr>
          <p:nvPr/>
        </p:nvSpPr>
        <p:spPr>
          <a:xfrm>
            <a:off x="7644153" y="4101405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Elbow Connector 233"/>
          <p:cNvCxnSpPr>
            <a:stCxn id="232" idx="6"/>
            <a:endCxn id="231" idx="2"/>
          </p:cNvCxnSpPr>
          <p:nvPr/>
        </p:nvCxnSpPr>
        <p:spPr>
          <a:xfrm>
            <a:off x="7816897" y="3889624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3" idx="2"/>
            <a:endCxn id="230" idx="2"/>
          </p:cNvCxnSpPr>
          <p:nvPr/>
        </p:nvCxnSpPr>
        <p:spPr>
          <a:xfrm rot="10800000">
            <a:off x="7558761" y="3880677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>
            <a:grpSpLocks/>
          </p:cNvGrpSpPr>
          <p:nvPr/>
        </p:nvGrpSpPr>
        <p:grpSpPr bwMode="auto">
          <a:xfrm rot="5400000">
            <a:off x="8069043" y="3841525"/>
            <a:ext cx="175260" cy="186986"/>
            <a:chOff x="2517" y="3095"/>
            <a:chExt cx="230" cy="222"/>
          </a:xfrm>
        </p:grpSpPr>
        <p:cxnSp>
          <p:nvCxnSpPr>
            <p:cNvPr id="24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9" name="AutoShape 1544"/>
          <p:cNvCxnSpPr>
            <a:cxnSpLocks noChangeShapeType="1"/>
          </p:cNvCxnSpPr>
          <p:nvPr/>
        </p:nvCxnSpPr>
        <p:spPr bwMode="auto">
          <a:xfrm>
            <a:off x="7974317" y="4018481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5400000">
            <a:off x="7174098" y="3842287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5" name="AutoShape 1544"/>
          <p:cNvCxnSpPr>
            <a:cxnSpLocks noChangeShapeType="1"/>
          </p:cNvCxnSpPr>
          <p:nvPr/>
        </p:nvCxnSpPr>
        <p:spPr bwMode="auto">
          <a:xfrm>
            <a:off x="70793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" name="AutoShape 1544"/>
          <p:cNvCxnSpPr>
            <a:cxnSpLocks noChangeShapeType="1"/>
          </p:cNvCxnSpPr>
          <p:nvPr/>
        </p:nvCxnSpPr>
        <p:spPr bwMode="auto">
          <a:xfrm>
            <a:off x="73460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7" name="AutoShape 1544"/>
          <p:cNvCxnSpPr>
            <a:cxnSpLocks noChangeShapeType="1"/>
          </p:cNvCxnSpPr>
          <p:nvPr/>
        </p:nvCxnSpPr>
        <p:spPr bwMode="auto">
          <a:xfrm>
            <a:off x="8250947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1952626"/>
            <a:ext cx="6148997" cy="27669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85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2727828" y="3648874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3622811" y="3644801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555368" y="3652948"/>
            <a:ext cx="0" cy="22492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5462268" y="3617306"/>
            <a:ext cx="6114" cy="26037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7261690" y="3635127"/>
            <a:ext cx="6114" cy="20730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8156673" y="3635127"/>
            <a:ext cx="6114" cy="2032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3637988" y="3659553"/>
            <a:ext cx="4524799" cy="952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3041748" y="5747714"/>
            <a:ext cx="4579822" cy="14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0" name="TextBox 129"/>
              <p:cNvSpPr txBox="1"/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BL=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blipFill rotWithShape="1">
                <a:blip r:embed="rId3"/>
                <a:stretch>
                  <a:fillRect l="-1399"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Box 131"/>
              <p:cNvSpPr txBox="1"/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400" b="1" i="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𝐁𝐋</m:t>
                        </m:r>
                      </m:e>
                    </m:acc>
                  </m:oMath>
                </a14:m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blipFill rotWithShape="1">
                <a:blip r:embed="rId4"/>
                <a:stretch>
                  <a:fillRect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TextBox 133"/>
          <p:cNvSpPr txBox="1"/>
          <p:nvPr/>
        </p:nvSpPr>
        <p:spPr>
          <a:xfrm>
            <a:off x="3393267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>
                <a:solidFill>
                  <a:srgbClr val="FF0000"/>
                </a:solidFill>
              </a:rPr>
              <a:t>0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701174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 smtClean="0">
                <a:solidFill>
                  <a:srgbClr val="FF0000"/>
                </a:solidFill>
              </a:rPr>
              <a:t>1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7" name="TextBox 136"/>
              <p:cNvSpPr txBox="1"/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500" b="1" dirty="0" smtClean="0">
                    <a:solidFill>
                      <a:srgbClr val="FF0000"/>
                    </a:solidFill>
                  </a:rPr>
                  <a:t>WL=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600" b="1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  <a:p>
                <a:pPr>
                  <a:lnSpc>
                    <a:spcPts val="1100"/>
                  </a:lnSpc>
                </a:pPr>
                <a:endParaRPr lang="en-US" sz="15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blipFill rotWithShape="1">
                <a:blip r:embed="rId5"/>
                <a:stretch>
                  <a:fillRect l="-1648" t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1" name="Elbow Connector 130"/>
          <p:cNvCxnSpPr/>
          <p:nvPr/>
        </p:nvCxnSpPr>
        <p:spPr>
          <a:xfrm rot="10800000" flipV="1">
            <a:off x="3553594" y="3898785"/>
            <a:ext cx="442626" cy="270745"/>
          </a:xfrm>
          <a:prstGeom prst="bentConnector3">
            <a:avLst>
              <a:gd name="adj1" fmla="val 2658"/>
            </a:avLst>
          </a:prstGeom>
          <a:ln w="1905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4746761" y="1726474"/>
            <a:ext cx="4109440" cy="32424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/>
          <p:cNvSpPr txBox="1"/>
          <p:nvPr/>
        </p:nvSpPr>
        <p:spPr>
          <a:xfrm>
            <a:off x="4945770" y="196158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WL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139" name="Group 138"/>
          <p:cNvGrpSpPr/>
          <p:nvPr/>
        </p:nvGrpSpPr>
        <p:grpSpPr>
          <a:xfrm>
            <a:off x="5822179" y="2027700"/>
            <a:ext cx="1260557" cy="243161"/>
            <a:chOff x="5822179" y="2027700"/>
            <a:chExt cx="1260557" cy="243161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5822179" y="2263851"/>
              <a:ext cx="286655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V="1">
              <a:off x="6101661" y="2027700"/>
              <a:ext cx="0" cy="243161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V="1">
              <a:off x="6092136" y="2032197"/>
              <a:ext cx="990600" cy="1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Straight Connector 142"/>
          <p:cNvCxnSpPr/>
          <p:nvPr/>
        </p:nvCxnSpPr>
        <p:spPr>
          <a:xfrm>
            <a:off x="5819331" y="2660710"/>
            <a:ext cx="1348904" cy="0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6136217" y="2667037"/>
            <a:ext cx="1058761" cy="207746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TextBox 146"/>
              <p:cNvSpPr txBox="1"/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B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L</m:t>
                      </m:r>
                      <m: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en-US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BL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47" name="TextBox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8" name="Straight Connector 147"/>
          <p:cNvCxnSpPr/>
          <p:nvPr/>
        </p:nvCxnSpPr>
        <p:spPr>
          <a:xfrm>
            <a:off x="5822179" y="2660710"/>
            <a:ext cx="314038" cy="6327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23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50920" y="5757714"/>
            <a:ext cx="9203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SAE</a:t>
            </a:r>
            <a:endParaRPr lang="en-US" dirty="0"/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H="1">
            <a:off x="2099655" y="3652948"/>
            <a:ext cx="15292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Extract 78"/>
          <p:cNvSpPr/>
          <p:nvPr/>
        </p:nvSpPr>
        <p:spPr>
          <a:xfrm rot="5400000">
            <a:off x="2979320" y="3863242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Extract 82"/>
          <p:cNvSpPr/>
          <p:nvPr/>
        </p:nvSpPr>
        <p:spPr>
          <a:xfrm rot="16200000">
            <a:off x="3134052" y="4131972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>
            <a:spLocks noChangeAspect="1"/>
          </p:cNvSpPr>
          <p:nvPr/>
        </p:nvSpPr>
        <p:spPr>
          <a:xfrm>
            <a:off x="3195978" y="391235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lowchart: Connector 85"/>
          <p:cNvSpPr>
            <a:spLocks noChangeAspect="1"/>
          </p:cNvSpPr>
          <p:nvPr/>
        </p:nvSpPr>
        <p:spPr>
          <a:xfrm>
            <a:off x="3110253" y="41695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Elbow Connector 86"/>
          <p:cNvCxnSpPr>
            <a:stCxn id="84" idx="6"/>
            <a:endCxn id="83" idx="2"/>
          </p:cNvCxnSpPr>
          <p:nvPr/>
        </p:nvCxnSpPr>
        <p:spPr>
          <a:xfrm>
            <a:off x="3282997" y="3957749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2"/>
            <a:endCxn id="79" idx="2"/>
          </p:cNvCxnSpPr>
          <p:nvPr/>
        </p:nvCxnSpPr>
        <p:spPr>
          <a:xfrm rot="10800000">
            <a:off x="3024861" y="3948802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>
            <a:grpSpLocks/>
          </p:cNvGrpSpPr>
          <p:nvPr/>
        </p:nvGrpSpPr>
        <p:grpSpPr bwMode="auto">
          <a:xfrm rot="5400000">
            <a:off x="3535143" y="3909650"/>
            <a:ext cx="175260" cy="186986"/>
            <a:chOff x="2517" y="3095"/>
            <a:chExt cx="230" cy="222"/>
          </a:xfrm>
        </p:grpSpPr>
        <p:cxnSp>
          <p:nvCxnSpPr>
            <p:cNvPr id="90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4" name="AutoShape 1544"/>
          <p:cNvCxnSpPr>
            <a:cxnSpLocks noChangeShapeType="1"/>
          </p:cNvCxnSpPr>
          <p:nvPr/>
        </p:nvCxnSpPr>
        <p:spPr bwMode="auto">
          <a:xfrm>
            <a:off x="3440417" y="4086606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5" name="Group 94"/>
          <p:cNvGrpSpPr>
            <a:grpSpLocks/>
          </p:cNvGrpSpPr>
          <p:nvPr/>
        </p:nvGrpSpPr>
        <p:grpSpPr bwMode="auto">
          <a:xfrm rot="5400000">
            <a:off x="2640198" y="3910412"/>
            <a:ext cx="175260" cy="186986"/>
            <a:chOff x="2517" y="3095"/>
            <a:chExt cx="230" cy="222"/>
          </a:xfrm>
        </p:grpSpPr>
        <p:cxnSp>
          <p:nvCxnSpPr>
            <p:cNvPr id="9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1" name="AutoShape 1544"/>
          <p:cNvCxnSpPr>
            <a:cxnSpLocks noChangeShapeType="1"/>
          </p:cNvCxnSpPr>
          <p:nvPr/>
        </p:nvCxnSpPr>
        <p:spPr bwMode="auto">
          <a:xfrm>
            <a:off x="25454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544"/>
          <p:cNvCxnSpPr>
            <a:cxnSpLocks noChangeShapeType="1"/>
          </p:cNvCxnSpPr>
          <p:nvPr/>
        </p:nvCxnSpPr>
        <p:spPr bwMode="auto">
          <a:xfrm>
            <a:off x="28121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544"/>
          <p:cNvCxnSpPr>
            <a:cxnSpLocks noChangeShapeType="1"/>
          </p:cNvCxnSpPr>
          <p:nvPr/>
        </p:nvCxnSpPr>
        <p:spPr bwMode="auto">
          <a:xfrm>
            <a:off x="3717047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Flowchart: Extract 194"/>
          <p:cNvSpPr/>
          <p:nvPr/>
        </p:nvSpPr>
        <p:spPr>
          <a:xfrm rot="5400000">
            <a:off x="4812974" y="3828838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lowchart: Extract 195"/>
          <p:cNvSpPr/>
          <p:nvPr/>
        </p:nvSpPr>
        <p:spPr>
          <a:xfrm rot="16200000">
            <a:off x="4967706" y="4097568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lowchart: Connector 196"/>
          <p:cNvSpPr>
            <a:spLocks noChangeAspect="1"/>
          </p:cNvSpPr>
          <p:nvPr/>
        </p:nvSpPr>
        <p:spPr>
          <a:xfrm>
            <a:off x="5029632" y="3877951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lowchart: Connector 197"/>
          <p:cNvSpPr>
            <a:spLocks noChangeAspect="1"/>
          </p:cNvSpPr>
          <p:nvPr/>
        </p:nvSpPr>
        <p:spPr>
          <a:xfrm>
            <a:off x="4943907" y="4135126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Elbow Connector 198"/>
          <p:cNvCxnSpPr>
            <a:stCxn id="197" idx="6"/>
            <a:endCxn id="196" idx="2"/>
          </p:cNvCxnSpPr>
          <p:nvPr/>
        </p:nvCxnSpPr>
        <p:spPr>
          <a:xfrm>
            <a:off x="5116651" y="3923345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98" idx="2"/>
            <a:endCxn id="195" idx="2"/>
          </p:cNvCxnSpPr>
          <p:nvPr/>
        </p:nvCxnSpPr>
        <p:spPr>
          <a:xfrm rot="10800000">
            <a:off x="4858515" y="3914398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>
            <a:grpSpLocks/>
          </p:cNvGrpSpPr>
          <p:nvPr/>
        </p:nvGrpSpPr>
        <p:grpSpPr bwMode="auto">
          <a:xfrm rot="5400000">
            <a:off x="5368797" y="3875246"/>
            <a:ext cx="175260" cy="186986"/>
            <a:chOff x="2517" y="3095"/>
            <a:chExt cx="230" cy="222"/>
          </a:xfrm>
        </p:grpSpPr>
        <p:cxnSp>
          <p:nvCxnSpPr>
            <p:cNvPr id="202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6" name="AutoShape 1544"/>
          <p:cNvCxnSpPr>
            <a:cxnSpLocks noChangeShapeType="1"/>
          </p:cNvCxnSpPr>
          <p:nvPr/>
        </p:nvCxnSpPr>
        <p:spPr bwMode="auto">
          <a:xfrm>
            <a:off x="5274071" y="4052202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7" name="Group 206"/>
          <p:cNvGrpSpPr>
            <a:grpSpLocks/>
          </p:cNvGrpSpPr>
          <p:nvPr/>
        </p:nvGrpSpPr>
        <p:grpSpPr bwMode="auto">
          <a:xfrm rot="5400000">
            <a:off x="4473852" y="3876008"/>
            <a:ext cx="175260" cy="186986"/>
            <a:chOff x="2517" y="3095"/>
            <a:chExt cx="230" cy="222"/>
          </a:xfrm>
        </p:grpSpPr>
        <p:cxnSp>
          <p:nvCxnSpPr>
            <p:cNvPr id="20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13" name="AutoShape 1544"/>
          <p:cNvCxnSpPr>
            <a:cxnSpLocks noChangeShapeType="1"/>
          </p:cNvCxnSpPr>
          <p:nvPr/>
        </p:nvCxnSpPr>
        <p:spPr bwMode="auto">
          <a:xfrm>
            <a:off x="43791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4" name="AutoShape 1544"/>
          <p:cNvCxnSpPr>
            <a:cxnSpLocks noChangeShapeType="1"/>
          </p:cNvCxnSpPr>
          <p:nvPr/>
        </p:nvCxnSpPr>
        <p:spPr bwMode="auto">
          <a:xfrm>
            <a:off x="46458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>
            <a:off x="5550701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lowchart: Extract 229"/>
          <p:cNvSpPr/>
          <p:nvPr/>
        </p:nvSpPr>
        <p:spPr>
          <a:xfrm rot="5400000">
            <a:off x="7513220" y="3795117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lowchart: Extract 230"/>
          <p:cNvSpPr/>
          <p:nvPr/>
        </p:nvSpPr>
        <p:spPr>
          <a:xfrm rot="16200000">
            <a:off x="7667952" y="4063847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lowchart: Connector 231"/>
          <p:cNvSpPr>
            <a:spLocks noChangeAspect="1"/>
          </p:cNvSpPr>
          <p:nvPr/>
        </p:nvSpPr>
        <p:spPr>
          <a:xfrm>
            <a:off x="7729878" y="3844230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lowchart: Connector 232"/>
          <p:cNvSpPr>
            <a:spLocks noChangeAspect="1"/>
          </p:cNvSpPr>
          <p:nvPr/>
        </p:nvSpPr>
        <p:spPr>
          <a:xfrm>
            <a:off x="7644153" y="4101405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Elbow Connector 233"/>
          <p:cNvCxnSpPr>
            <a:stCxn id="232" idx="6"/>
            <a:endCxn id="231" idx="2"/>
          </p:cNvCxnSpPr>
          <p:nvPr/>
        </p:nvCxnSpPr>
        <p:spPr>
          <a:xfrm>
            <a:off x="7816897" y="3889624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3" idx="2"/>
            <a:endCxn id="230" idx="2"/>
          </p:cNvCxnSpPr>
          <p:nvPr/>
        </p:nvCxnSpPr>
        <p:spPr>
          <a:xfrm rot="10800000">
            <a:off x="7558761" y="3880677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>
            <a:grpSpLocks/>
          </p:cNvGrpSpPr>
          <p:nvPr/>
        </p:nvGrpSpPr>
        <p:grpSpPr bwMode="auto">
          <a:xfrm rot="5400000">
            <a:off x="8069043" y="3841525"/>
            <a:ext cx="175260" cy="186986"/>
            <a:chOff x="2517" y="3095"/>
            <a:chExt cx="230" cy="222"/>
          </a:xfrm>
        </p:grpSpPr>
        <p:cxnSp>
          <p:nvCxnSpPr>
            <p:cNvPr id="24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9" name="AutoShape 1544"/>
          <p:cNvCxnSpPr>
            <a:cxnSpLocks noChangeShapeType="1"/>
          </p:cNvCxnSpPr>
          <p:nvPr/>
        </p:nvCxnSpPr>
        <p:spPr bwMode="auto">
          <a:xfrm>
            <a:off x="7974317" y="4018481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5400000">
            <a:off x="7174098" y="3842287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5" name="AutoShape 1544"/>
          <p:cNvCxnSpPr>
            <a:cxnSpLocks noChangeShapeType="1"/>
          </p:cNvCxnSpPr>
          <p:nvPr/>
        </p:nvCxnSpPr>
        <p:spPr bwMode="auto">
          <a:xfrm>
            <a:off x="70793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" name="AutoShape 1544"/>
          <p:cNvCxnSpPr>
            <a:cxnSpLocks noChangeShapeType="1"/>
          </p:cNvCxnSpPr>
          <p:nvPr/>
        </p:nvCxnSpPr>
        <p:spPr bwMode="auto">
          <a:xfrm>
            <a:off x="73460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7" name="AutoShape 1544"/>
          <p:cNvCxnSpPr>
            <a:cxnSpLocks noChangeShapeType="1"/>
          </p:cNvCxnSpPr>
          <p:nvPr/>
        </p:nvCxnSpPr>
        <p:spPr bwMode="auto">
          <a:xfrm>
            <a:off x="8250947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1952626"/>
            <a:ext cx="6148997" cy="27669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85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2727828" y="3648874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3622811" y="3644801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555368" y="3652948"/>
            <a:ext cx="0" cy="22492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5462268" y="3617306"/>
            <a:ext cx="6114" cy="26037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7261690" y="3635127"/>
            <a:ext cx="6114" cy="20730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8156673" y="3635127"/>
            <a:ext cx="6114" cy="2032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3637988" y="3659553"/>
            <a:ext cx="4524799" cy="952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3041748" y="5747714"/>
            <a:ext cx="4579822" cy="14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0" name="TextBox 129"/>
              <p:cNvSpPr txBox="1"/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BL=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blipFill rotWithShape="1">
                <a:blip r:embed="rId3"/>
                <a:stretch>
                  <a:fillRect l="-1399"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Box 131"/>
              <p:cNvSpPr txBox="1"/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400" b="1" i="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𝐁𝐋</m:t>
                        </m:r>
                      </m:e>
                    </m:acc>
                  </m:oMath>
                </a14:m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blipFill rotWithShape="1">
                <a:blip r:embed="rId4"/>
                <a:stretch>
                  <a:fillRect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TextBox 133"/>
          <p:cNvSpPr txBox="1"/>
          <p:nvPr/>
        </p:nvSpPr>
        <p:spPr>
          <a:xfrm>
            <a:off x="3393267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>
                <a:solidFill>
                  <a:srgbClr val="FF0000"/>
                </a:solidFill>
              </a:rPr>
              <a:t>0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701174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 smtClean="0">
                <a:solidFill>
                  <a:srgbClr val="FF0000"/>
                </a:solidFill>
              </a:rPr>
              <a:t>1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7" name="TextBox 136"/>
              <p:cNvSpPr txBox="1"/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500" b="1" dirty="0" smtClean="0">
                    <a:solidFill>
                      <a:srgbClr val="FF0000"/>
                    </a:solidFill>
                  </a:rPr>
                  <a:t>WL=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600" b="1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  <a:p>
                <a:pPr>
                  <a:lnSpc>
                    <a:spcPts val="1100"/>
                  </a:lnSpc>
                </a:pPr>
                <a:endParaRPr lang="en-US" sz="15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blipFill rotWithShape="1">
                <a:blip r:embed="rId5"/>
                <a:stretch>
                  <a:fillRect l="-1648" t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1" name="Elbow Connector 130"/>
          <p:cNvCxnSpPr/>
          <p:nvPr/>
        </p:nvCxnSpPr>
        <p:spPr>
          <a:xfrm rot="10800000" flipV="1">
            <a:off x="3553594" y="3898785"/>
            <a:ext cx="442626" cy="270745"/>
          </a:xfrm>
          <a:prstGeom prst="bentConnector3">
            <a:avLst>
              <a:gd name="adj1" fmla="val 2658"/>
            </a:avLst>
          </a:prstGeom>
          <a:ln w="1905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4746761" y="1726474"/>
            <a:ext cx="4109440" cy="32424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/>
          <p:cNvSpPr txBox="1"/>
          <p:nvPr/>
        </p:nvSpPr>
        <p:spPr>
          <a:xfrm>
            <a:off x="4945770" y="196158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WL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139" name="Group 138"/>
          <p:cNvGrpSpPr/>
          <p:nvPr/>
        </p:nvGrpSpPr>
        <p:grpSpPr>
          <a:xfrm>
            <a:off x="5822179" y="2027700"/>
            <a:ext cx="1260557" cy="243161"/>
            <a:chOff x="5822179" y="2027700"/>
            <a:chExt cx="1260557" cy="243161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5822179" y="2263851"/>
              <a:ext cx="286655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V="1">
              <a:off x="6101661" y="2027700"/>
              <a:ext cx="0" cy="243161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V="1">
              <a:off x="6092136" y="2032197"/>
              <a:ext cx="990600" cy="1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Straight Connector 142"/>
          <p:cNvCxnSpPr/>
          <p:nvPr/>
        </p:nvCxnSpPr>
        <p:spPr>
          <a:xfrm>
            <a:off x="5819331" y="2660710"/>
            <a:ext cx="1348904" cy="0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6136217" y="2667037"/>
            <a:ext cx="1058761" cy="207746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TextBox 146"/>
              <p:cNvSpPr txBox="1"/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B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L</m:t>
                      </m:r>
                      <m: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en-US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BL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47" name="TextBox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8" name="Straight Connector 147"/>
          <p:cNvCxnSpPr/>
          <p:nvPr/>
        </p:nvCxnSpPr>
        <p:spPr>
          <a:xfrm>
            <a:off x="5822179" y="2660710"/>
            <a:ext cx="314038" cy="6327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7043558" y="1130578"/>
                <a:ext cx="14194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0000"/>
                    </a:solidFill>
                  </a:rPr>
                  <a:t>∆V 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b="1" i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𝐨𝐟𝐟𝐬𝐞𝐭</m:t>
                        </m:r>
                      </m:sub>
                    </m:sSub>
                  </m:oMath>
                </a14:m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558" y="1130578"/>
                <a:ext cx="1419491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343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6" name="TextBox 145"/>
          <p:cNvSpPr txBox="1"/>
          <p:nvPr/>
        </p:nvSpPr>
        <p:spPr>
          <a:xfrm>
            <a:off x="7298271" y="255896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∆V</a:t>
            </a:r>
            <a:endParaRPr lang="en-US" b="1" dirty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223553" y="2649029"/>
            <a:ext cx="0" cy="244804"/>
          </a:xfrm>
          <a:prstGeom prst="straightConnector1">
            <a:avLst/>
          </a:prstGeom>
          <a:ln>
            <a:solidFill>
              <a:srgbClr val="0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3" idx="2"/>
          </p:cNvCxnSpPr>
          <p:nvPr/>
        </p:nvCxnSpPr>
        <p:spPr>
          <a:xfrm flipH="1">
            <a:off x="7346072" y="1499910"/>
            <a:ext cx="407232" cy="1058088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652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Motivation</a:t>
            </a:r>
            <a:endParaRPr lang="en-US" b="1" dirty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DAZ Circuit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16kB SRAM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Chip Measurements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6CF8A-7E8E-45B3-B75C-3A782E3594E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6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50920" y="5757714"/>
            <a:ext cx="9203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SAE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H="1">
            <a:off x="2099655" y="3652948"/>
            <a:ext cx="15292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Extract 78"/>
          <p:cNvSpPr/>
          <p:nvPr/>
        </p:nvSpPr>
        <p:spPr>
          <a:xfrm rot="5400000">
            <a:off x="2979320" y="3863242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Extract 82"/>
          <p:cNvSpPr/>
          <p:nvPr/>
        </p:nvSpPr>
        <p:spPr>
          <a:xfrm rot="16200000">
            <a:off x="3134052" y="4131972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>
            <a:spLocks noChangeAspect="1"/>
          </p:cNvSpPr>
          <p:nvPr/>
        </p:nvSpPr>
        <p:spPr>
          <a:xfrm>
            <a:off x="3195978" y="391235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lowchart: Connector 85"/>
          <p:cNvSpPr>
            <a:spLocks noChangeAspect="1"/>
          </p:cNvSpPr>
          <p:nvPr/>
        </p:nvSpPr>
        <p:spPr>
          <a:xfrm>
            <a:off x="3110253" y="41695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Elbow Connector 86"/>
          <p:cNvCxnSpPr>
            <a:stCxn id="84" idx="6"/>
            <a:endCxn id="83" idx="2"/>
          </p:cNvCxnSpPr>
          <p:nvPr/>
        </p:nvCxnSpPr>
        <p:spPr>
          <a:xfrm>
            <a:off x="3282997" y="3957749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2"/>
            <a:endCxn id="79" idx="2"/>
          </p:cNvCxnSpPr>
          <p:nvPr/>
        </p:nvCxnSpPr>
        <p:spPr>
          <a:xfrm rot="10800000">
            <a:off x="3024861" y="3948802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>
            <a:grpSpLocks/>
          </p:cNvGrpSpPr>
          <p:nvPr/>
        </p:nvGrpSpPr>
        <p:grpSpPr bwMode="auto">
          <a:xfrm rot="5400000">
            <a:off x="3535143" y="3909650"/>
            <a:ext cx="175260" cy="186986"/>
            <a:chOff x="2517" y="3095"/>
            <a:chExt cx="230" cy="222"/>
          </a:xfrm>
        </p:grpSpPr>
        <p:cxnSp>
          <p:nvCxnSpPr>
            <p:cNvPr id="90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4" name="AutoShape 1544"/>
          <p:cNvCxnSpPr>
            <a:cxnSpLocks noChangeShapeType="1"/>
          </p:cNvCxnSpPr>
          <p:nvPr/>
        </p:nvCxnSpPr>
        <p:spPr bwMode="auto">
          <a:xfrm>
            <a:off x="3440417" y="4086606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5" name="Group 94"/>
          <p:cNvGrpSpPr>
            <a:grpSpLocks/>
          </p:cNvGrpSpPr>
          <p:nvPr/>
        </p:nvGrpSpPr>
        <p:grpSpPr bwMode="auto">
          <a:xfrm rot="5400000">
            <a:off x="2640198" y="3910412"/>
            <a:ext cx="175260" cy="186986"/>
            <a:chOff x="2517" y="3095"/>
            <a:chExt cx="230" cy="222"/>
          </a:xfrm>
        </p:grpSpPr>
        <p:cxnSp>
          <p:nvCxnSpPr>
            <p:cNvPr id="9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1" name="AutoShape 1544"/>
          <p:cNvCxnSpPr>
            <a:cxnSpLocks noChangeShapeType="1"/>
          </p:cNvCxnSpPr>
          <p:nvPr/>
        </p:nvCxnSpPr>
        <p:spPr bwMode="auto">
          <a:xfrm>
            <a:off x="25454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544"/>
          <p:cNvCxnSpPr>
            <a:cxnSpLocks noChangeShapeType="1"/>
          </p:cNvCxnSpPr>
          <p:nvPr/>
        </p:nvCxnSpPr>
        <p:spPr bwMode="auto">
          <a:xfrm>
            <a:off x="28121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544"/>
          <p:cNvCxnSpPr>
            <a:cxnSpLocks noChangeShapeType="1"/>
          </p:cNvCxnSpPr>
          <p:nvPr/>
        </p:nvCxnSpPr>
        <p:spPr bwMode="auto">
          <a:xfrm>
            <a:off x="3717047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Flowchart: Extract 194"/>
          <p:cNvSpPr/>
          <p:nvPr/>
        </p:nvSpPr>
        <p:spPr>
          <a:xfrm rot="5400000">
            <a:off x="4812974" y="3828838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lowchart: Extract 195"/>
          <p:cNvSpPr/>
          <p:nvPr/>
        </p:nvSpPr>
        <p:spPr>
          <a:xfrm rot="16200000">
            <a:off x="4967706" y="4097568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lowchart: Connector 196"/>
          <p:cNvSpPr>
            <a:spLocks noChangeAspect="1"/>
          </p:cNvSpPr>
          <p:nvPr/>
        </p:nvSpPr>
        <p:spPr>
          <a:xfrm>
            <a:off x="5029632" y="3877951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lowchart: Connector 197"/>
          <p:cNvSpPr>
            <a:spLocks noChangeAspect="1"/>
          </p:cNvSpPr>
          <p:nvPr/>
        </p:nvSpPr>
        <p:spPr>
          <a:xfrm>
            <a:off x="4943907" y="4135126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Elbow Connector 198"/>
          <p:cNvCxnSpPr>
            <a:stCxn id="197" idx="6"/>
            <a:endCxn id="196" idx="2"/>
          </p:cNvCxnSpPr>
          <p:nvPr/>
        </p:nvCxnSpPr>
        <p:spPr>
          <a:xfrm>
            <a:off x="5116651" y="3923345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98" idx="2"/>
            <a:endCxn id="195" idx="2"/>
          </p:cNvCxnSpPr>
          <p:nvPr/>
        </p:nvCxnSpPr>
        <p:spPr>
          <a:xfrm rot="10800000">
            <a:off x="4858515" y="3914398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>
            <a:grpSpLocks/>
          </p:cNvGrpSpPr>
          <p:nvPr/>
        </p:nvGrpSpPr>
        <p:grpSpPr bwMode="auto">
          <a:xfrm rot="5400000">
            <a:off x="5368797" y="3875246"/>
            <a:ext cx="175260" cy="186986"/>
            <a:chOff x="2517" y="3095"/>
            <a:chExt cx="230" cy="222"/>
          </a:xfrm>
        </p:grpSpPr>
        <p:cxnSp>
          <p:nvCxnSpPr>
            <p:cNvPr id="202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6" name="AutoShape 1544"/>
          <p:cNvCxnSpPr>
            <a:cxnSpLocks noChangeShapeType="1"/>
          </p:cNvCxnSpPr>
          <p:nvPr/>
        </p:nvCxnSpPr>
        <p:spPr bwMode="auto">
          <a:xfrm>
            <a:off x="5274071" y="4052202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7" name="Group 206"/>
          <p:cNvGrpSpPr>
            <a:grpSpLocks/>
          </p:cNvGrpSpPr>
          <p:nvPr/>
        </p:nvGrpSpPr>
        <p:grpSpPr bwMode="auto">
          <a:xfrm rot="5400000">
            <a:off x="4473852" y="3876008"/>
            <a:ext cx="175260" cy="186986"/>
            <a:chOff x="2517" y="3095"/>
            <a:chExt cx="230" cy="222"/>
          </a:xfrm>
        </p:grpSpPr>
        <p:cxnSp>
          <p:nvCxnSpPr>
            <p:cNvPr id="20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13" name="AutoShape 1544"/>
          <p:cNvCxnSpPr>
            <a:cxnSpLocks noChangeShapeType="1"/>
          </p:cNvCxnSpPr>
          <p:nvPr/>
        </p:nvCxnSpPr>
        <p:spPr bwMode="auto">
          <a:xfrm>
            <a:off x="43791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4" name="AutoShape 1544"/>
          <p:cNvCxnSpPr>
            <a:cxnSpLocks noChangeShapeType="1"/>
          </p:cNvCxnSpPr>
          <p:nvPr/>
        </p:nvCxnSpPr>
        <p:spPr bwMode="auto">
          <a:xfrm>
            <a:off x="46458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>
            <a:off x="5550701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lowchart: Extract 229"/>
          <p:cNvSpPr/>
          <p:nvPr/>
        </p:nvSpPr>
        <p:spPr>
          <a:xfrm rot="5400000">
            <a:off x="7513220" y="3795117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lowchart: Extract 230"/>
          <p:cNvSpPr/>
          <p:nvPr/>
        </p:nvSpPr>
        <p:spPr>
          <a:xfrm rot="16200000">
            <a:off x="7667952" y="4063847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lowchart: Connector 231"/>
          <p:cNvSpPr>
            <a:spLocks noChangeAspect="1"/>
          </p:cNvSpPr>
          <p:nvPr/>
        </p:nvSpPr>
        <p:spPr>
          <a:xfrm>
            <a:off x="7729878" y="3844230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lowchart: Connector 232"/>
          <p:cNvSpPr>
            <a:spLocks noChangeAspect="1"/>
          </p:cNvSpPr>
          <p:nvPr/>
        </p:nvSpPr>
        <p:spPr>
          <a:xfrm>
            <a:off x="7644153" y="4101405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Elbow Connector 233"/>
          <p:cNvCxnSpPr>
            <a:stCxn id="232" idx="6"/>
            <a:endCxn id="231" idx="2"/>
          </p:cNvCxnSpPr>
          <p:nvPr/>
        </p:nvCxnSpPr>
        <p:spPr>
          <a:xfrm>
            <a:off x="7816897" y="3889624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3" idx="2"/>
            <a:endCxn id="230" idx="2"/>
          </p:cNvCxnSpPr>
          <p:nvPr/>
        </p:nvCxnSpPr>
        <p:spPr>
          <a:xfrm rot="10800000">
            <a:off x="7558761" y="3880677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>
            <a:grpSpLocks/>
          </p:cNvGrpSpPr>
          <p:nvPr/>
        </p:nvGrpSpPr>
        <p:grpSpPr bwMode="auto">
          <a:xfrm rot="5400000">
            <a:off x="8069043" y="3841525"/>
            <a:ext cx="175260" cy="186986"/>
            <a:chOff x="2517" y="3095"/>
            <a:chExt cx="230" cy="222"/>
          </a:xfrm>
        </p:grpSpPr>
        <p:cxnSp>
          <p:nvCxnSpPr>
            <p:cNvPr id="24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9" name="AutoShape 1544"/>
          <p:cNvCxnSpPr>
            <a:cxnSpLocks noChangeShapeType="1"/>
          </p:cNvCxnSpPr>
          <p:nvPr/>
        </p:nvCxnSpPr>
        <p:spPr bwMode="auto">
          <a:xfrm>
            <a:off x="7974317" y="4018481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5400000">
            <a:off x="7174098" y="3842287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5" name="AutoShape 1544"/>
          <p:cNvCxnSpPr>
            <a:cxnSpLocks noChangeShapeType="1"/>
          </p:cNvCxnSpPr>
          <p:nvPr/>
        </p:nvCxnSpPr>
        <p:spPr bwMode="auto">
          <a:xfrm>
            <a:off x="70793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" name="AutoShape 1544"/>
          <p:cNvCxnSpPr>
            <a:cxnSpLocks noChangeShapeType="1"/>
          </p:cNvCxnSpPr>
          <p:nvPr/>
        </p:nvCxnSpPr>
        <p:spPr bwMode="auto">
          <a:xfrm>
            <a:off x="73460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7" name="AutoShape 1544"/>
          <p:cNvCxnSpPr>
            <a:cxnSpLocks noChangeShapeType="1"/>
          </p:cNvCxnSpPr>
          <p:nvPr/>
        </p:nvCxnSpPr>
        <p:spPr bwMode="auto">
          <a:xfrm>
            <a:off x="8250947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1952626"/>
            <a:ext cx="6148997" cy="27669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85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2727828" y="3648874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3622811" y="3644801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555368" y="3652948"/>
            <a:ext cx="0" cy="22492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5462268" y="3617306"/>
            <a:ext cx="6114" cy="26037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7261690" y="3635127"/>
            <a:ext cx="6114" cy="20730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8156673" y="3635127"/>
            <a:ext cx="6114" cy="2032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3637988" y="3659553"/>
            <a:ext cx="4524799" cy="952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3041748" y="5747714"/>
            <a:ext cx="4579822" cy="14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0" name="TextBox 129"/>
              <p:cNvSpPr txBox="1"/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BL=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blipFill rotWithShape="1">
                <a:blip r:embed="rId3"/>
                <a:stretch>
                  <a:fillRect l="-1399"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Box 131"/>
              <p:cNvSpPr txBox="1"/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400" b="1" i="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𝐁𝐋</m:t>
                        </m:r>
                      </m:e>
                    </m:acc>
                  </m:oMath>
                </a14:m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blipFill rotWithShape="1">
                <a:blip r:embed="rId4"/>
                <a:stretch>
                  <a:fillRect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TextBox 133"/>
          <p:cNvSpPr txBox="1"/>
          <p:nvPr/>
        </p:nvSpPr>
        <p:spPr>
          <a:xfrm>
            <a:off x="3393267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>
                <a:solidFill>
                  <a:srgbClr val="FF0000"/>
                </a:solidFill>
              </a:rPr>
              <a:t>0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701174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 smtClean="0">
                <a:solidFill>
                  <a:srgbClr val="FF0000"/>
                </a:solidFill>
              </a:rPr>
              <a:t>1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7" name="TextBox 136"/>
              <p:cNvSpPr txBox="1"/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500" b="1" dirty="0" smtClean="0">
                    <a:solidFill>
                      <a:srgbClr val="FF0000"/>
                    </a:solidFill>
                  </a:rPr>
                  <a:t>WL=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600" b="1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  <a:p>
                <a:pPr>
                  <a:lnSpc>
                    <a:spcPts val="1100"/>
                  </a:lnSpc>
                </a:pPr>
                <a:endParaRPr lang="en-US" sz="15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blipFill rotWithShape="1">
                <a:blip r:embed="rId5"/>
                <a:stretch>
                  <a:fillRect l="-1648" t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1" name="Elbow Connector 130"/>
          <p:cNvCxnSpPr/>
          <p:nvPr/>
        </p:nvCxnSpPr>
        <p:spPr>
          <a:xfrm rot="10800000" flipV="1">
            <a:off x="3553594" y="3898785"/>
            <a:ext cx="442626" cy="270745"/>
          </a:xfrm>
          <a:prstGeom prst="bentConnector3">
            <a:avLst>
              <a:gd name="adj1" fmla="val 2658"/>
            </a:avLst>
          </a:prstGeom>
          <a:ln w="1905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4746761" y="1726474"/>
            <a:ext cx="4109440" cy="32424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/>
          <p:cNvSpPr txBox="1"/>
          <p:nvPr/>
        </p:nvSpPr>
        <p:spPr>
          <a:xfrm>
            <a:off x="4945770" y="196158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WL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139" name="Group 138"/>
          <p:cNvGrpSpPr/>
          <p:nvPr/>
        </p:nvGrpSpPr>
        <p:grpSpPr>
          <a:xfrm>
            <a:off x="5822179" y="2027700"/>
            <a:ext cx="1260557" cy="243161"/>
            <a:chOff x="5822179" y="2027700"/>
            <a:chExt cx="1260557" cy="243161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5822179" y="2263851"/>
              <a:ext cx="286655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V="1">
              <a:off x="6101661" y="2027700"/>
              <a:ext cx="0" cy="243161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V="1">
              <a:off x="6092136" y="2032197"/>
              <a:ext cx="990600" cy="1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Straight Connector 142"/>
          <p:cNvCxnSpPr/>
          <p:nvPr/>
        </p:nvCxnSpPr>
        <p:spPr>
          <a:xfrm>
            <a:off x="5819331" y="2660710"/>
            <a:ext cx="1348904" cy="0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6136217" y="2667037"/>
            <a:ext cx="1058761" cy="207746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TextBox 146"/>
              <p:cNvSpPr txBox="1"/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B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L</m:t>
                      </m:r>
                      <m: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en-US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BL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47" name="TextBox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8" name="Straight Connector 147"/>
          <p:cNvCxnSpPr/>
          <p:nvPr/>
        </p:nvCxnSpPr>
        <p:spPr>
          <a:xfrm>
            <a:off x="5822179" y="2660710"/>
            <a:ext cx="314038" cy="6327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4963537" y="325668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SAE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 flipV="1">
            <a:off x="5819331" y="3488536"/>
            <a:ext cx="1397221" cy="754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V="1">
            <a:off x="7216552" y="3260322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7216552" y="3245374"/>
            <a:ext cx="223257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V="1">
            <a:off x="7446082" y="3245375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439809" y="3496085"/>
            <a:ext cx="1300743" cy="739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4" name="TextBox 153"/>
              <p:cNvSpPr txBox="1"/>
              <p:nvPr/>
            </p:nvSpPr>
            <p:spPr>
              <a:xfrm>
                <a:off x="7043558" y="1130578"/>
                <a:ext cx="14194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0000"/>
                    </a:solidFill>
                  </a:rPr>
                  <a:t>∆V 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b="1" i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𝐨𝐟𝐟𝐬𝐞𝐭</m:t>
                        </m:r>
                      </m:sub>
                    </m:sSub>
                  </m:oMath>
                </a14:m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54" name="TextBox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558" y="1130578"/>
                <a:ext cx="1419491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343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" name="TextBox 154"/>
          <p:cNvSpPr txBox="1"/>
          <p:nvPr/>
        </p:nvSpPr>
        <p:spPr>
          <a:xfrm>
            <a:off x="7298271" y="255896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∆V</a:t>
            </a:r>
            <a:endParaRPr lang="en-US" b="1" dirty="0">
              <a:solidFill>
                <a:srgbClr val="000000"/>
              </a:solidFill>
            </a:endParaRPr>
          </a:p>
        </p:txBody>
      </p:sp>
      <p:cxnSp>
        <p:nvCxnSpPr>
          <p:cNvPr id="156" name="Straight Arrow Connector 155"/>
          <p:cNvCxnSpPr/>
          <p:nvPr/>
        </p:nvCxnSpPr>
        <p:spPr>
          <a:xfrm flipV="1">
            <a:off x="7223553" y="2649029"/>
            <a:ext cx="0" cy="244804"/>
          </a:xfrm>
          <a:prstGeom prst="straightConnector1">
            <a:avLst/>
          </a:prstGeom>
          <a:ln>
            <a:solidFill>
              <a:srgbClr val="0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stCxn id="154" idx="2"/>
          </p:cNvCxnSpPr>
          <p:nvPr/>
        </p:nvCxnSpPr>
        <p:spPr>
          <a:xfrm flipH="1">
            <a:off x="7346072" y="1499910"/>
            <a:ext cx="407232" cy="1058088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104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50920" y="5757714"/>
            <a:ext cx="9203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SAE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H="1">
            <a:off x="2099655" y="3652948"/>
            <a:ext cx="15292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Extract 78"/>
          <p:cNvSpPr/>
          <p:nvPr/>
        </p:nvSpPr>
        <p:spPr>
          <a:xfrm rot="5400000">
            <a:off x="2979320" y="3863242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Extract 82"/>
          <p:cNvSpPr/>
          <p:nvPr/>
        </p:nvSpPr>
        <p:spPr>
          <a:xfrm rot="16200000">
            <a:off x="3134052" y="4131972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>
            <a:spLocks noChangeAspect="1"/>
          </p:cNvSpPr>
          <p:nvPr/>
        </p:nvSpPr>
        <p:spPr>
          <a:xfrm>
            <a:off x="3195978" y="391235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lowchart: Connector 85"/>
          <p:cNvSpPr>
            <a:spLocks noChangeAspect="1"/>
          </p:cNvSpPr>
          <p:nvPr/>
        </p:nvSpPr>
        <p:spPr>
          <a:xfrm>
            <a:off x="3110253" y="41695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Elbow Connector 86"/>
          <p:cNvCxnSpPr>
            <a:stCxn id="84" idx="6"/>
            <a:endCxn id="83" idx="2"/>
          </p:cNvCxnSpPr>
          <p:nvPr/>
        </p:nvCxnSpPr>
        <p:spPr>
          <a:xfrm>
            <a:off x="3282997" y="3957749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2"/>
            <a:endCxn id="79" idx="2"/>
          </p:cNvCxnSpPr>
          <p:nvPr/>
        </p:nvCxnSpPr>
        <p:spPr>
          <a:xfrm rot="10800000">
            <a:off x="3024861" y="3948802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>
            <a:grpSpLocks/>
          </p:cNvGrpSpPr>
          <p:nvPr/>
        </p:nvGrpSpPr>
        <p:grpSpPr bwMode="auto">
          <a:xfrm rot="5400000">
            <a:off x="3535143" y="3909650"/>
            <a:ext cx="175260" cy="186986"/>
            <a:chOff x="2517" y="3095"/>
            <a:chExt cx="230" cy="222"/>
          </a:xfrm>
        </p:grpSpPr>
        <p:cxnSp>
          <p:nvCxnSpPr>
            <p:cNvPr id="90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4" name="AutoShape 1544"/>
          <p:cNvCxnSpPr>
            <a:cxnSpLocks noChangeShapeType="1"/>
          </p:cNvCxnSpPr>
          <p:nvPr/>
        </p:nvCxnSpPr>
        <p:spPr bwMode="auto">
          <a:xfrm>
            <a:off x="3440417" y="4086606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5" name="Group 94"/>
          <p:cNvGrpSpPr>
            <a:grpSpLocks/>
          </p:cNvGrpSpPr>
          <p:nvPr/>
        </p:nvGrpSpPr>
        <p:grpSpPr bwMode="auto">
          <a:xfrm rot="5400000">
            <a:off x="2640198" y="3910412"/>
            <a:ext cx="175260" cy="186986"/>
            <a:chOff x="2517" y="3095"/>
            <a:chExt cx="230" cy="222"/>
          </a:xfrm>
        </p:grpSpPr>
        <p:cxnSp>
          <p:nvCxnSpPr>
            <p:cNvPr id="9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1" name="AutoShape 1544"/>
          <p:cNvCxnSpPr>
            <a:cxnSpLocks noChangeShapeType="1"/>
          </p:cNvCxnSpPr>
          <p:nvPr/>
        </p:nvCxnSpPr>
        <p:spPr bwMode="auto">
          <a:xfrm>
            <a:off x="25454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544"/>
          <p:cNvCxnSpPr>
            <a:cxnSpLocks noChangeShapeType="1"/>
          </p:cNvCxnSpPr>
          <p:nvPr/>
        </p:nvCxnSpPr>
        <p:spPr bwMode="auto">
          <a:xfrm>
            <a:off x="28121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544"/>
          <p:cNvCxnSpPr>
            <a:cxnSpLocks noChangeShapeType="1"/>
          </p:cNvCxnSpPr>
          <p:nvPr/>
        </p:nvCxnSpPr>
        <p:spPr bwMode="auto">
          <a:xfrm>
            <a:off x="3717047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Flowchart: Extract 194"/>
          <p:cNvSpPr/>
          <p:nvPr/>
        </p:nvSpPr>
        <p:spPr>
          <a:xfrm rot="5400000">
            <a:off x="4812974" y="3828838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lowchart: Extract 195"/>
          <p:cNvSpPr/>
          <p:nvPr/>
        </p:nvSpPr>
        <p:spPr>
          <a:xfrm rot="16200000">
            <a:off x="4967706" y="4097568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lowchart: Connector 196"/>
          <p:cNvSpPr>
            <a:spLocks noChangeAspect="1"/>
          </p:cNvSpPr>
          <p:nvPr/>
        </p:nvSpPr>
        <p:spPr>
          <a:xfrm>
            <a:off x="5029632" y="3877951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lowchart: Connector 197"/>
          <p:cNvSpPr>
            <a:spLocks noChangeAspect="1"/>
          </p:cNvSpPr>
          <p:nvPr/>
        </p:nvSpPr>
        <p:spPr>
          <a:xfrm>
            <a:off x="4943907" y="4135126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Elbow Connector 198"/>
          <p:cNvCxnSpPr>
            <a:stCxn id="197" idx="6"/>
            <a:endCxn id="196" idx="2"/>
          </p:cNvCxnSpPr>
          <p:nvPr/>
        </p:nvCxnSpPr>
        <p:spPr>
          <a:xfrm>
            <a:off x="5116651" y="3923345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98" idx="2"/>
            <a:endCxn id="195" idx="2"/>
          </p:cNvCxnSpPr>
          <p:nvPr/>
        </p:nvCxnSpPr>
        <p:spPr>
          <a:xfrm rot="10800000">
            <a:off x="4858515" y="3914398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>
            <a:grpSpLocks/>
          </p:cNvGrpSpPr>
          <p:nvPr/>
        </p:nvGrpSpPr>
        <p:grpSpPr bwMode="auto">
          <a:xfrm rot="5400000">
            <a:off x="5368797" y="3875246"/>
            <a:ext cx="175260" cy="186986"/>
            <a:chOff x="2517" y="3095"/>
            <a:chExt cx="230" cy="222"/>
          </a:xfrm>
        </p:grpSpPr>
        <p:cxnSp>
          <p:nvCxnSpPr>
            <p:cNvPr id="202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6" name="AutoShape 1544"/>
          <p:cNvCxnSpPr>
            <a:cxnSpLocks noChangeShapeType="1"/>
          </p:cNvCxnSpPr>
          <p:nvPr/>
        </p:nvCxnSpPr>
        <p:spPr bwMode="auto">
          <a:xfrm>
            <a:off x="5274071" y="4052202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7" name="Group 206"/>
          <p:cNvGrpSpPr>
            <a:grpSpLocks/>
          </p:cNvGrpSpPr>
          <p:nvPr/>
        </p:nvGrpSpPr>
        <p:grpSpPr bwMode="auto">
          <a:xfrm rot="5400000">
            <a:off x="4473852" y="3876008"/>
            <a:ext cx="175260" cy="186986"/>
            <a:chOff x="2517" y="3095"/>
            <a:chExt cx="230" cy="222"/>
          </a:xfrm>
        </p:grpSpPr>
        <p:cxnSp>
          <p:nvCxnSpPr>
            <p:cNvPr id="20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13" name="AutoShape 1544"/>
          <p:cNvCxnSpPr>
            <a:cxnSpLocks noChangeShapeType="1"/>
          </p:cNvCxnSpPr>
          <p:nvPr/>
        </p:nvCxnSpPr>
        <p:spPr bwMode="auto">
          <a:xfrm>
            <a:off x="43791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4" name="AutoShape 1544"/>
          <p:cNvCxnSpPr>
            <a:cxnSpLocks noChangeShapeType="1"/>
          </p:cNvCxnSpPr>
          <p:nvPr/>
        </p:nvCxnSpPr>
        <p:spPr bwMode="auto">
          <a:xfrm>
            <a:off x="46458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>
            <a:off x="5550701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lowchart: Extract 229"/>
          <p:cNvSpPr/>
          <p:nvPr/>
        </p:nvSpPr>
        <p:spPr>
          <a:xfrm rot="5400000">
            <a:off x="7513220" y="3795117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lowchart: Extract 230"/>
          <p:cNvSpPr/>
          <p:nvPr/>
        </p:nvSpPr>
        <p:spPr>
          <a:xfrm rot="16200000">
            <a:off x="7667952" y="4063847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lowchart: Connector 231"/>
          <p:cNvSpPr>
            <a:spLocks noChangeAspect="1"/>
          </p:cNvSpPr>
          <p:nvPr/>
        </p:nvSpPr>
        <p:spPr>
          <a:xfrm>
            <a:off x="7729878" y="3844230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lowchart: Connector 232"/>
          <p:cNvSpPr>
            <a:spLocks noChangeAspect="1"/>
          </p:cNvSpPr>
          <p:nvPr/>
        </p:nvSpPr>
        <p:spPr>
          <a:xfrm>
            <a:off x="7644153" y="4101405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Elbow Connector 233"/>
          <p:cNvCxnSpPr>
            <a:stCxn id="232" idx="6"/>
            <a:endCxn id="231" idx="2"/>
          </p:cNvCxnSpPr>
          <p:nvPr/>
        </p:nvCxnSpPr>
        <p:spPr>
          <a:xfrm>
            <a:off x="7816897" y="3889624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3" idx="2"/>
            <a:endCxn id="230" idx="2"/>
          </p:cNvCxnSpPr>
          <p:nvPr/>
        </p:nvCxnSpPr>
        <p:spPr>
          <a:xfrm rot="10800000">
            <a:off x="7558761" y="3880677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>
            <a:grpSpLocks/>
          </p:cNvGrpSpPr>
          <p:nvPr/>
        </p:nvGrpSpPr>
        <p:grpSpPr bwMode="auto">
          <a:xfrm rot="5400000">
            <a:off x="8069043" y="3841525"/>
            <a:ext cx="175260" cy="186986"/>
            <a:chOff x="2517" y="3095"/>
            <a:chExt cx="230" cy="222"/>
          </a:xfrm>
        </p:grpSpPr>
        <p:cxnSp>
          <p:nvCxnSpPr>
            <p:cNvPr id="24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9" name="AutoShape 1544"/>
          <p:cNvCxnSpPr>
            <a:cxnSpLocks noChangeShapeType="1"/>
          </p:cNvCxnSpPr>
          <p:nvPr/>
        </p:nvCxnSpPr>
        <p:spPr bwMode="auto">
          <a:xfrm>
            <a:off x="7974317" y="4018481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5400000">
            <a:off x="7174098" y="3842287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5" name="AutoShape 1544"/>
          <p:cNvCxnSpPr>
            <a:cxnSpLocks noChangeShapeType="1"/>
          </p:cNvCxnSpPr>
          <p:nvPr/>
        </p:nvCxnSpPr>
        <p:spPr bwMode="auto">
          <a:xfrm>
            <a:off x="70793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" name="AutoShape 1544"/>
          <p:cNvCxnSpPr>
            <a:cxnSpLocks noChangeShapeType="1"/>
          </p:cNvCxnSpPr>
          <p:nvPr/>
        </p:nvCxnSpPr>
        <p:spPr bwMode="auto">
          <a:xfrm>
            <a:off x="73460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7" name="AutoShape 1544"/>
          <p:cNvCxnSpPr>
            <a:cxnSpLocks noChangeShapeType="1"/>
          </p:cNvCxnSpPr>
          <p:nvPr/>
        </p:nvCxnSpPr>
        <p:spPr bwMode="auto">
          <a:xfrm>
            <a:off x="8250947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1952626"/>
            <a:ext cx="6148997" cy="27669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85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2727828" y="3648874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3622811" y="3644801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555368" y="3652948"/>
            <a:ext cx="0" cy="22492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5462268" y="3617306"/>
            <a:ext cx="6114" cy="26037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7261690" y="3635127"/>
            <a:ext cx="6114" cy="20730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8156673" y="3635127"/>
            <a:ext cx="6114" cy="2032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3637988" y="3659553"/>
            <a:ext cx="4524799" cy="952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3041748" y="5747714"/>
            <a:ext cx="4579822" cy="14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0" name="TextBox 129"/>
              <p:cNvSpPr txBox="1"/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BL=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blipFill rotWithShape="1">
                <a:blip r:embed="rId3"/>
                <a:stretch>
                  <a:fillRect l="-1399"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Box 131"/>
              <p:cNvSpPr txBox="1"/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400" b="1" i="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𝐁𝐋</m:t>
                        </m:r>
                      </m:e>
                    </m:acc>
                  </m:oMath>
                </a14:m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blipFill rotWithShape="1">
                <a:blip r:embed="rId4"/>
                <a:stretch>
                  <a:fillRect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TextBox 133"/>
          <p:cNvSpPr txBox="1"/>
          <p:nvPr/>
        </p:nvSpPr>
        <p:spPr>
          <a:xfrm>
            <a:off x="3393267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>
                <a:solidFill>
                  <a:srgbClr val="FF0000"/>
                </a:solidFill>
              </a:rPr>
              <a:t>0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701174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 smtClean="0">
                <a:solidFill>
                  <a:srgbClr val="FF0000"/>
                </a:solidFill>
              </a:rPr>
              <a:t>1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7" name="TextBox 136"/>
              <p:cNvSpPr txBox="1"/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500" b="1" dirty="0" smtClean="0">
                    <a:solidFill>
                      <a:srgbClr val="FF0000"/>
                    </a:solidFill>
                  </a:rPr>
                  <a:t>WL=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600" b="1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  <a:p>
                <a:pPr>
                  <a:lnSpc>
                    <a:spcPts val="1100"/>
                  </a:lnSpc>
                </a:pPr>
                <a:endParaRPr lang="en-US" sz="15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blipFill rotWithShape="1">
                <a:blip r:embed="rId5"/>
                <a:stretch>
                  <a:fillRect l="-1648" t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1" name="Elbow Connector 130"/>
          <p:cNvCxnSpPr/>
          <p:nvPr/>
        </p:nvCxnSpPr>
        <p:spPr>
          <a:xfrm rot="10800000" flipV="1">
            <a:off x="3553594" y="3898785"/>
            <a:ext cx="442626" cy="270745"/>
          </a:xfrm>
          <a:prstGeom prst="bentConnector3">
            <a:avLst>
              <a:gd name="adj1" fmla="val 2658"/>
            </a:avLst>
          </a:prstGeom>
          <a:ln w="1905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4746761" y="1726474"/>
            <a:ext cx="4109440" cy="32424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/>
          <p:cNvSpPr txBox="1"/>
          <p:nvPr/>
        </p:nvSpPr>
        <p:spPr>
          <a:xfrm>
            <a:off x="4945770" y="196158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WL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>
            <a:off x="5822179" y="2263851"/>
            <a:ext cx="286655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6101661" y="2027700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6092136" y="2032199"/>
            <a:ext cx="1072235" cy="546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5819331" y="2660710"/>
            <a:ext cx="1348904" cy="0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6136217" y="2667037"/>
            <a:ext cx="1058761" cy="207746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TextBox 146"/>
              <p:cNvSpPr txBox="1"/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B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L</m:t>
                      </m:r>
                      <m: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en-US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BL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47" name="TextBox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8" name="Straight Connector 147"/>
          <p:cNvCxnSpPr/>
          <p:nvPr/>
        </p:nvCxnSpPr>
        <p:spPr>
          <a:xfrm>
            <a:off x="5822179" y="2660710"/>
            <a:ext cx="314038" cy="6327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4963537" y="325668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SAE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 flipV="1">
            <a:off x="5819331" y="3488536"/>
            <a:ext cx="1397221" cy="754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V="1">
            <a:off x="7216552" y="3260322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7216552" y="3245374"/>
            <a:ext cx="223257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V="1">
            <a:off x="7446082" y="3245375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439809" y="3496085"/>
            <a:ext cx="1300743" cy="739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flipV="1">
            <a:off x="7164371" y="2015024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7154808" y="2263851"/>
            <a:ext cx="286655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6" name="TextBox 155"/>
              <p:cNvSpPr txBox="1"/>
              <p:nvPr/>
            </p:nvSpPr>
            <p:spPr>
              <a:xfrm>
                <a:off x="7043558" y="1130578"/>
                <a:ext cx="14194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0000"/>
                    </a:solidFill>
                  </a:rPr>
                  <a:t>∆V 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b="1" i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𝐨𝐟𝐟𝐬𝐞𝐭</m:t>
                        </m:r>
                      </m:sub>
                    </m:sSub>
                  </m:oMath>
                </a14:m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56" name="TextBox 1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558" y="1130578"/>
                <a:ext cx="1419491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343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7" name="TextBox 156"/>
          <p:cNvSpPr txBox="1"/>
          <p:nvPr/>
        </p:nvSpPr>
        <p:spPr>
          <a:xfrm>
            <a:off x="7298271" y="255896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∆V</a:t>
            </a:r>
            <a:endParaRPr lang="en-US" b="1" dirty="0">
              <a:solidFill>
                <a:srgbClr val="000000"/>
              </a:solidFill>
            </a:endParaRPr>
          </a:p>
        </p:txBody>
      </p:sp>
      <p:cxnSp>
        <p:nvCxnSpPr>
          <p:cNvPr id="158" name="Straight Arrow Connector 157"/>
          <p:cNvCxnSpPr/>
          <p:nvPr/>
        </p:nvCxnSpPr>
        <p:spPr>
          <a:xfrm flipV="1">
            <a:off x="7223553" y="2649029"/>
            <a:ext cx="0" cy="244804"/>
          </a:xfrm>
          <a:prstGeom prst="straightConnector1">
            <a:avLst/>
          </a:prstGeom>
          <a:ln>
            <a:solidFill>
              <a:srgbClr val="0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>
            <a:stCxn id="156" idx="2"/>
          </p:cNvCxnSpPr>
          <p:nvPr/>
        </p:nvCxnSpPr>
        <p:spPr>
          <a:xfrm flipH="1">
            <a:off x="7346072" y="1499910"/>
            <a:ext cx="407232" cy="1058088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066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50920" y="5757714"/>
            <a:ext cx="9203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SAE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H="1">
            <a:off x="2099655" y="3652948"/>
            <a:ext cx="15292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Extract 78"/>
          <p:cNvSpPr/>
          <p:nvPr/>
        </p:nvSpPr>
        <p:spPr>
          <a:xfrm rot="5400000">
            <a:off x="2979320" y="3863242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Extract 82"/>
          <p:cNvSpPr/>
          <p:nvPr/>
        </p:nvSpPr>
        <p:spPr>
          <a:xfrm rot="16200000">
            <a:off x="3134052" y="4131972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>
            <a:spLocks noChangeAspect="1"/>
          </p:cNvSpPr>
          <p:nvPr/>
        </p:nvSpPr>
        <p:spPr>
          <a:xfrm>
            <a:off x="3195978" y="391235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lowchart: Connector 85"/>
          <p:cNvSpPr>
            <a:spLocks noChangeAspect="1"/>
          </p:cNvSpPr>
          <p:nvPr/>
        </p:nvSpPr>
        <p:spPr>
          <a:xfrm>
            <a:off x="3110253" y="41695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Elbow Connector 86"/>
          <p:cNvCxnSpPr>
            <a:stCxn id="84" idx="6"/>
            <a:endCxn id="83" idx="2"/>
          </p:cNvCxnSpPr>
          <p:nvPr/>
        </p:nvCxnSpPr>
        <p:spPr>
          <a:xfrm>
            <a:off x="3282997" y="3957749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2"/>
            <a:endCxn id="79" idx="2"/>
          </p:cNvCxnSpPr>
          <p:nvPr/>
        </p:nvCxnSpPr>
        <p:spPr>
          <a:xfrm rot="10800000">
            <a:off x="3024861" y="3948802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>
            <a:grpSpLocks/>
          </p:cNvGrpSpPr>
          <p:nvPr/>
        </p:nvGrpSpPr>
        <p:grpSpPr bwMode="auto">
          <a:xfrm rot="5400000">
            <a:off x="3535143" y="3909650"/>
            <a:ext cx="175260" cy="186986"/>
            <a:chOff x="2517" y="3095"/>
            <a:chExt cx="230" cy="222"/>
          </a:xfrm>
        </p:grpSpPr>
        <p:cxnSp>
          <p:nvCxnSpPr>
            <p:cNvPr id="90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4" name="AutoShape 1544"/>
          <p:cNvCxnSpPr>
            <a:cxnSpLocks noChangeShapeType="1"/>
          </p:cNvCxnSpPr>
          <p:nvPr/>
        </p:nvCxnSpPr>
        <p:spPr bwMode="auto">
          <a:xfrm>
            <a:off x="3440417" y="4086606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5" name="Group 94"/>
          <p:cNvGrpSpPr>
            <a:grpSpLocks/>
          </p:cNvGrpSpPr>
          <p:nvPr/>
        </p:nvGrpSpPr>
        <p:grpSpPr bwMode="auto">
          <a:xfrm rot="5400000">
            <a:off x="2640198" y="3910412"/>
            <a:ext cx="175260" cy="186986"/>
            <a:chOff x="2517" y="3095"/>
            <a:chExt cx="230" cy="222"/>
          </a:xfrm>
        </p:grpSpPr>
        <p:cxnSp>
          <p:nvCxnSpPr>
            <p:cNvPr id="9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1" name="AutoShape 1544"/>
          <p:cNvCxnSpPr>
            <a:cxnSpLocks noChangeShapeType="1"/>
          </p:cNvCxnSpPr>
          <p:nvPr/>
        </p:nvCxnSpPr>
        <p:spPr bwMode="auto">
          <a:xfrm>
            <a:off x="25454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544"/>
          <p:cNvCxnSpPr>
            <a:cxnSpLocks noChangeShapeType="1"/>
          </p:cNvCxnSpPr>
          <p:nvPr/>
        </p:nvCxnSpPr>
        <p:spPr bwMode="auto">
          <a:xfrm>
            <a:off x="28121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544"/>
          <p:cNvCxnSpPr>
            <a:cxnSpLocks noChangeShapeType="1"/>
          </p:cNvCxnSpPr>
          <p:nvPr/>
        </p:nvCxnSpPr>
        <p:spPr bwMode="auto">
          <a:xfrm>
            <a:off x="3717047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Flowchart: Extract 194"/>
          <p:cNvSpPr/>
          <p:nvPr/>
        </p:nvSpPr>
        <p:spPr>
          <a:xfrm rot="5400000">
            <a:off x="4812974" y="3828838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lowchart: Extract 195"/>
          <p:cNvSpPr/>
          <p:nvPr/>
        </p:nvSpPr>
        <p:spPr>
          <a:xfrm rot="16200000">
            <a:off x="4967706" y="4097568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lowchart: Connector 196"/>
          <p:cNvSpPr>
            <a:spLocks noChangeAspect="1"/>
          </p:cNvSpPr>
          <p:nvPr/>
        </p:nvSpPr>
        <p:spPr>
          <a:xfrm>
            <a:off x="5029632" y="3877951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lowchart: Connector 197"/>
          <p:cNvSpPr>
            <a:spLocks noChangeAspect="1"/>
          </p:cNvSpPr>
          <p:nvPr/>
        </p:nvSpPr>
        <p:spPr>
          <a:xfrm>
            <a:off x="4943907" y="4135126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Elbow Connector 198"/>
          <p:cNvCxnSpPr>
            <a:stCxn id="197" idx="6"/>
            <a:endCxn id="196" idx="2"/>
          </p:cNvCxnSpPr>
          <p:nvPr/>
        </p:nvCxnSpPr>
        <p:spPr>
          <a:xfrm>
            <a:off x="5116651" y="3923345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98" idx="2"/>
            <a:endCxn id="195" idx="2"/>
          </p:cNvCxnSpPr>
          <p:nvPr/>
        </p:nvCxnSpPr>
        <p:spPr>
          <a:xfrm rot="10800000">
            <a:off x="4858515" y="3914398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>
            <a:grpSpLocks/>
          </p:cNvGrpSpPr>
          <p:nvPr/>
        </p:nvGrpSpPr>
        <p:grpSpPr bwMode="auto">
          <a:xfrm rot="5400000">
            <a:off x="5368797" y="3875246"/>
            <a:ext cx="175260" cy="186986"/>
            <a:chOff x="2517" y="3095"/>
            <a:chExt cx="230" cy="222"/>
          </a:xfrm>
        </p:grpSpPr>
        <p:cxnSp>
          <p:nvCxnSpPr>
            <p:cNvPr id="202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6" name="AutoShape 1544"/>
          <p:cNvCxnSpPr>
            <a:cxnSpLocks noChangeShapeType="1"/>
          </p:cNvCxnSpPr>
          <p:nvPr/>
        </p:nvCxnSpPr>
        <p:spPr bwMode="auto">
          <a:xfrm>
            <a:off x="5274071" y="4052202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7" name="Group 206"/>
          <p:cNvGrpSpPr>
            <a:grpSpLocks/>
          </p:cNvGrpSpPr>
          <p:nvPr/>
        </p:nvGrpSpPr>
        <p:grpSpPr bwMode="auto">
          <a:xfrm rot="5400000">
            <a:off x="4473852" y="3876008"/>
            <a:ext cx="175260" cy="186986"/>
            <a:chOff x="2517" y="3095"/>
            <a:chExt cx="230" cy="222"/>
          </a:xfrm>
        </p:grpSpPr>
        <p:cxnSp>
          <p:nvCxnSpPr>
            <p:cNvPr id="20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13" name="AutoShape 1544"/>
          <p:cNvCxnSpPr>
            <a:cxnSpLocks noChangeShapeType="1"/>
          </p:cNvCxnSpPr>
          <p:nvPr/>
        </p:nvCxnSpPr>
        <p:spPr bwMode="auto">
          <a:xfrm>
            <a:off x="43791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4" name="AutoShape 1544"/>
          <p:cNvCxnSpPr>
            <a:cxnSpLocks noChangeShapeType="1"/>
          </p:cNvCxnSpPr>
          <p:nvPr/>
        </p:nvCxnSpPr>
        <p:spPr bwMode="auto">
          <a:xfrm>
            <a:off x="46458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>
            <a:off x="5550701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lowchart: Extract 229"/>
          <p:cNvSpPr/>
          <p:nvPr/>
        </p:nvSpPr>
        <p:spPr>
          <a:xfrm rot="5400000">
            <a:off x="7513220" y="3795117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lowchart: Extract 230"/>
          <p:cNvSpPr/>
          <p:nvPr/>
        </p:nvSpPr>
        <p:spPr>
          <a:xfrm rot="16200000">
            <a:off x="7667952" y="4063847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lowchart: Connector 231"/>
          <p:cNvSpPr>
            <a:spLocks noChangeAspect="1"/>
          </p:cNvSpPr>
          <p:nvPr/>
        </p:nvSpPr>
        <p:spPr>
          <a:xfrm>
            <a:off x="7729878" y="3844230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lowchart: Connector 232"/>
          <p:cNvSpPr>
            <a:spLocks noChangeAspect="1"/>
          </p:cNvSpPr>
          <p:nvPr/>
        </p:nvSpPr>
        <p:spPr>
          <a:xfrm>
            <a:off x="7644153" y="4101405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Elbow Connector 233"/>
          <p:cNvCxnSpPr>
            <a:stCxn id="232" idx="6"/>
            <a:endCxn id="231" idx="2"/>
          </p:cNvCxnSpPr>
          <p:nvPr/>
        </p:nvCxnSpPr>
        <p:spPr>
          <a:xfrm>
            <a:off x="7816897" y="3889624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3" idx="2"/>
            <a:endCxn id="230" idx="2"/>
          </p:cNvCxnSpPr>
          <p:nvPr/>
        </p:nvCxnSpPr>
        <p:spPr>
          <a:xfrm rot="10800000">
            <a:off x="7558761" y="3880677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>
            <a:grpSpLocks/>
          </p:cNvGrpSpPr>
          <p:nvPr/>
        </p:nvGrpSpPr>
        <p:grpSpPr bwMode="auto">
          <a:xfrm rot="5400000">
            <a:off x="8069043" y="3841525"/>
            <a:ext cx="175260" cy="186986"/>
            <a:chOff x="2517" y="3095"/>
            <a:chExt cx="230" cy="222"/>
          </a:xfrm>
        </p:grpSpPr>
        <p:cxnSp>
          <p:nvCxnSpPr>
            <p:cNvPr id="24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9" name="AutoShape 1544"/>
          <p:cNvCxnSpPr>
            <a:cxnSpLocks noChangeShapeType="1"/>
          </p:cNvCxnSpPr>
          <p:nvPr/>
        </p:nvCxnSpPr>
        <p:spPr bwMode="auto">
          <a:xfrm>
            <a:off x="7974317" y="4018481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5400000">
            <a:off x="7174098" y="3842287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5" name="AutoShape 1544"/>
          <p:cNvCxnSpPr>
            <a:cxnSpLocks noChangeShapeType="1"/>
          </p:cNvCxnSpPr>
          <p:nvPr/>
        </p:nvCxnSpPr>
        <p:spPr bwMode="auto">
          <a:xfrm>
            <a:off x="70793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" name="AutoShape 1544"/>
          <p:cNvCxnSpPr>
            <a:cxnSpLocks noChangeShapeType="1"/>
          </p:cNvCxnSpPr>
          <p:nvPr/>
        </p:nvCxnSpPr>
        <p:spPr bwMode="auto">
          <a:xfrm>
            <a:off x="73460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7" name="AutoShape 1544"/>
          <p:cNvCxnSpPr>
            <a:cxnSpLocks noChangeShapeType="1"/>
          </p:cNvCxnSpPr>
          <p:nvPr/>
        </p:nvCxnSpPr>
        <p:spPr bwMode="auto">
          <a:xfrm>
            <a:off x="8250947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1952626"/>
            <a:ext cx="6148997" cy="27669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85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2727828" y="3648874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3622811" y="3644801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555368" y="3652948"/>
            <a:ext cx="0" cy="22492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5462268" y="3617306"/>
            <a:ext cx="6114" cy="26037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7261690" y="3635127"/>
            <a:ext cx="6114" cy="20730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8156673" y="3635127"/>
            <a:ext cx="6114" cy="2032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3637988" y="3659553"/>
            <a:ext cx="4524799" cy="952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3041748" y="5747714"/>
            <a:ext cx="4579822" cy="14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0" name="TextBox 129"/>
              <p:cNvSpPr txBox="1"/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BL=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blipFill rotWithShape="1">
                <a:blip r:embed="rId3"/>
                <a:stretch>
                  <a:fillRect l="-1399"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Box 131"/>
              <p:cNvSpPr txBox="1"/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400" b="1" i="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𝐁𝐋</m:t>
                        </m:r>
                      </m:e>
                    </m:acc>
                  </m:oMath>
                </a14:m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blipFill rotWithShape="1">
                <a:blip r:embed="rId4"/>
                <a:stretch>
                  <a:fillRect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TextBox 133"/>
          <p:cNvSpPr txBox="1"/>
          <p:nvPr/>
        </p:nvSpPr>
        <p:spPr>
          <a:xfrm>
            <a:off x="3393267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>
                <a:solidFill>
                  <a:srgbClr val="FF0000"/>
                </a:solidFill>
              </a:rPr>
              <a:t>0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701174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 smtClean="0">
                <a:solidFill>
                  <a:srgbClr val="FF0000"/>
                </a:solidFill>
              </a:rPr>
              <a:t>1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7" name="TextBox 136"/>
              <p:cNvSpPr txBox="1"/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500" b="1" dirty="0" smtClean="0">
                    <a:solidFill>
                      <a:srgbClr val="FF0000"/>
                    </a:solidFill>
                  </a:rPr>
                  <a:t>WL=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600" b="1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  <a:p>
                <a:pPr>
                  <a:lnSpc>
                    <a:spcPts val="1100"/>
                  </a:lnSpc>
                </a:pPr>
                <a:endParaRPr lang="en-US" sz="15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blipFill rotWithShape="1">
                <a:blip r:embed="rId5"/>
                <a:stretch>
                  <a:fillRect l="-1648" t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1" name="Elbow Connector 130"/>
          <p:cNvCxnSpPr/>
          <p:nvPr/>
        </p:nvCxnSpPr>
        <p:spPr>
          <a:xfrm rot="10800000" flipV="1">
            <a:off x="3553594" y="3898785"/>
            <a:ext cx="442626" cy="270745"/>
          </a:xfrm>
          <a:prstGeom prst="bentConnector3">
            <a:avLst>
              <a:gd name="adj1" fmla="val 2658"/>
            </a:avLst>
          </a:prstGeom>
          <a:ln w="1905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4746761" y="1726474"/>
            <a:ext cx="4109440" cy="32424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/>
          <p:cNvSpPr txBox="1"/>
          <p:nvPr/>
        </p:nvSpPr>
        <p:spPr>
          <a:xfrm>
            <a:off x="4945770" y="196158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WL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>
            <a:off x="5822179" y="2263851"/>
            <a:ext cx="286655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6101661" y="2027700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6092136" y="2032199"/>
            <a:ext cx="1072235" cy="546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5819331" y="2660710"/>
            <a:ext cx="1914790" cy="0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TextBox 146"/>
              <p:cNvSpPr txBox="1"/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B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L</m:t>
                      </m:r>
                      <m: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en-US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BL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47" name="TextBox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8" name="Straight Connector 147"/>
          <p:cNvCxnSpPr/>
          <p:nvPr/>
        </p:nvCxnSpPr>
        <p:spPr>
          <a:xfrm>
            <a:off x="5822179" y="2660710"/>
            <a:ext cx="314038" cy="6327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4963537" y="325668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SAE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 flipV="1">
            <a:off x="5819331" y="3488536"/>
            <a:ext cx="1397221" cy="754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V="1">
            <a:off x="7216552" y="3260322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7216552" y="3245374"/>
            <a:ext cx="223257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V="1">
            <a:off x="7446082" y="3245375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439809" y="3496085"/>
            <a:ext cx="700909" cy="739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flipV="1">
            <a:off x="7164371" y="2015024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7154808" y="2263851"/>
            <a:ext cx="86720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5900387" y="4181359"/>
            <a:ext cx="149338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V="1">
            <a:off x="7372880" y="3939274"/>
            <a:ext cx="0" cy="2431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7361511" y="3948224"/>
            <a:ext cx="39828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4796899" y="3809444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Pre-charge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61" name="Straight Connector 160"/>
          <p:cNvCxnSpPr/>
          <p:nvPr/>
        </p:nvCxnSpPr>
        <p:spPr>
          <a:xfrm>
            <a:off x="7334287" y="1813612"/>
            <a:ext cx="38484" cy="2599859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6136217" y="2667037"/>
            <a:ext cx="1225294" cy="217271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7298271" y="255896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∆V</a:t>
            </a:r>
            <a:endParaRPr lang="en-US" b="1" dirty="0">
              <a:solidFill>
                <a:srgbClr val="000000"/>
              </a:solidFill>
            </a:endParaRPr>
          </a:p>
        </p:txBody>
      </p:sp>
      <p:cxnSp>
        <p:nvCxnSpPr>
          <p:cNvPr id="165" name="Straight Arrow Connector 164"/>
          <p:cNvCxnSpPr/>
          <p:nvPr/>
        </p:nvCxnSpPr>
        <p:spPr>
          <a:xfrm flipV="1">
            <a:off x="7252128" y="2649029"/>
            <a:ext cx="0" cy="244804"/>
          </a:xfrm>
          <a:prstGeom prst="straightConnector1">
            <a:avLst/>
          </a:prstGeom>
          <a:ln>
            <a:solidFill>
              <a:srgbClr val="0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04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50920" y="5757714"/>
            <a:ext cx="9203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SAE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H="1">
            <a:off x="2099655" y="3652948"/>
            <a:ext cx="15292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Extract 78"/>
          <p:cNvSpPr/>
          <p:nvPr/>
        </p:nvSpPr>
        <p:spPr>
          <a:xfrm rot="5400000">
            <a:off x="2979320" y="3863242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Extract 82"/>
          <p:cNvSpPr/>
          <p:nvPr/>
        </p:nvSpPr>
        <p:spPr>
          <a:xfrm rot="16200000">
            <a:off x="3134052" y="4131972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>
            <a:spLocks noChangeAspect="1"/>
          </p:cNvSpPr>
          <p:nvPr/>
        </p:nvSpPr>
        <p:spPr>
          <a:xfrm>
            <a:off x="3195978" y="391235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lowchart: Connector 85"/>
          <p:cNvSpPr>
            <a:spLocks noChangeAspect="1"/>
          </p:cNvSpPr>
          <p:nvPr/>
        </p:nvSpPr>
        <p:spPr>
          <a:xfrm>
            <a:off x="3110253" y="41695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Elbow Connector 86"/>
          <p:cNvCxnSpPr>
            <a:stCxn id="84" idx="6"/>
            <a:endCxn id="83" idx="2"/>
          </p:cNvCxnSpPr>
          <p:nvPr/>
        </p:nvCxnSpPr>
        <p:spPr>
          <a:xfrm>
            <a:off x="3282997" y="3957749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2"/>
            <a:endCxn id="79" idx="2"/>
          </p:cNvCxnSpPr>
          <p:nvPr/>
        </p:nvCxnSpPr>
        <p:spPr>
          <a:xfrm rot="10800000">
            <a:off x="3024861" y="3948802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>
            <a:grpSpLocks/>
          </p:cNvGrpSpPr>
          <p:nvPr/>
        </p:nvGrpSpPr>
        <p:grpSpPr bwMode="auto">
          <a:xfrm rot="5400000">
            <a:off x="3535143" y="3909650"/>
            <a:ext cx="175260" cy="186986"/>
            <a:chOff x="2517" y="3095"/>
            <a:chExt cx="230" cy="222"/>
          </a:xfrm>
        </p:grpSpPr>
        <p:cxnSp>
          <p:nvCxnSpPr>
            <p:cNvPr id="90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4" name="AutoShape 1544"/>
          <p:cNvCxnSpPr>
            <a:cxnSpLocks noChangeShapeType="1"/>
          </p:cNvCxnSpPr>
          <p:nvPr/>
        </p:nvCxnSpPr>
        <p:spPr bwMode="auto">
          <a:xfrm>
            <a:off x="3440417" y="4086606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5" name="Group 94"/>
          <p:cNvGrpSpPr>
            <a:grpSpLocks/>
          </p:cNvGrpSpPr>
          <p:nvPr/>
        </p:nvGrpSpPr>
        <p:grpSpPr bwMode="auto">
          <a:xfrm rot="5400000">
            <a:off x="2640198" y="3910412"/>
            <a:ext cx="175260" cy="186986"/>
            <a:chOff x="2517" y="3095"/>
            <a:chExt cx="230" cy="222"/>
          </a:xfrm>
        </p:grpSpPr>
        <p:cxnSp>
          <p:nvCxnSpPr>
            <p:cNvPr id="9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1" name="AutoShape 1544"/>
          <p:cNvCxnSpPr>
            <a:cxnSpLocks noChangeShapeType="1"/>
          </p:cNvCxnSpPr>
          <p:nvPr/>
        </p:nvCxnSpPr>
        <p:spPr bwMode="auto">
          <a:xfrm>
            <a:off x="25454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544"/>
          <p:cNvCxnSpPr>
            <a:cxnSpLocks noChangeShapeType="1"/>
          </p:cNvCxnSpPr>
          <p:nvPr/>
        </p:nvCxnSpPr>
        <p:spPr bwMode="auto">
          <a:xfrm>
            <a:off x="28121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544"/>
          <p:cNvCxnSpPr>
            <a:cxnSpLocks noChangeShapeType="1"/>
          </p:cNvCxnSpPr>
          <p:nvPr/>
        </p:nvCxnSpPr>
        <p:spPr bwMode="auto">
          <a:xfrm>
            <a:off x="3717047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Flowchart: Extract 194"/>
          <p:cNvSpPr/>
          <p:nvPr/>
        </p:nvSpPr>
        <p:spPr>
          <a:xfrm rot="5400000">
            <a:off x="4812974" y="3828838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lowchart: Extract 195"/>
          <p:cNvSpPr/>
          <p:nvPr/>
        </p:nvSpPr>
        <p:spPr>
          <a:xfrm rot="16200000">
            <a:off x="4967706" y="4097568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lowchart: Connector 196"/>
          <p:cNvSpPr>
            <a:spLocks noChangeAspect="1"/>
          </p:cNvSpPr>
          <p:nvPr/>
        </p:nvSpPr>
        <p:spPr>
          <a:xfrm>
            <a:off x="5029632" y="3877951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lowchart: Connector 197"/>
          <p:cNvSpPr>
            <a:spLocks noChangeAspect="1"/>
          </p:cNvSpPr>
          <p:nvPr/>
        </p:nvSpPr>
        <p:spPr>
          <a:xfrm>
            <a:off x="4943907" y="4135126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Elbow Connector 198"/>
          <p:cNvCxnSpPr>
            <a:stCxn id="197" idx="6"/>
            <a:endCxn id="196" idx="2"/>
          </p:cNvCxnSpPr>
          <p:nvPr/>
        </p:nvCxnSpPr>
        <p:spPr>
          <a:xfrm>
            <a:off x="5116651" y="3923345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98" idx="2"/>
            <a:endCxn id="195" idx="2"/>
          </p:cNvCxnSpPr>
          <p:nvPr/>
        </p:nvCxnSpPr>
        <p:spPr>
          <a:xfrm rot="10800000">
            <a:off x="4858515" y="3914398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>
            <a:grpSpLocks/>
          </p:cNvGrpSpPr>
          <p:nvPr/>
        </p:nvGrpSpPr>
        <p:grpSpPr bwMode="auto">
          <a:xfrm rot="5400000">
            <a:off x="5368797" y="3875246"/>
            <a:ext cx="175260" cy="186986"/>
            <a:chOff x="2517" y="3095"/>
            <a:chExt cx="230" cy="222"/>
          </a:xfrm>
        </p:grpSpPr>
        <p:cxnSp>
          <p:nvCxnSpPr>
            <p:cNvPr id="202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6" name="AutoShape 1544"/>
          <p:cNvCxnSpPr>
            <a:cxnSpLocks noChangeShapeType="1"/>
          </p:cNvCxnSpPr>
          <p:nvPr/>
        </p:nvCxnSpPr>
        <p:spPr bwMode="auto">
          <a:xfrm>
            <a:off x="5274071" y="4052202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7" name="Group 206"/>
          <p:cNvGrpSpPr>
            <a:grpSpLocks/>
          </p:cNvGrpSpPr>
          <p:nvPr/>
        </p:nvGrpSpPr>
        <p:grpSpPr bwMode="auto">
          <a:xfrm rot="5400000">
            <a:off x="4473852" y="3876008"/>
            <a:ext cx="175260" cy="186986"/>
            <a:chOff x="2517" y="3095"/>
            <a:chExt cx="230" cy="222"/>
          </a:xfrm>
        </p:grpSpPr>
        <p:cxnSp>
          <p:nvCxnSpPr>
            <p:cNvPr id="20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13" name="AutoShape 1544"/>
          <p:cNvCxnSpPr>
            <a:cxnSpLocks noChangeShapeType="1"/>
          </p:cNvCxnSpPr>
          <p:nvPr/>
        </p:nvCxnSpPr>
        <p:spPr bwMode="auto">
          <a:xfrm>
            <a:off x="43791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4" name="AutoShape 1544"/>
          <p:cNvCxnSpPr>
            <a:cxnSpLocks noChangeShapeType="1"/>
          </p:cNvCxnSpPr>
          <p:nvPr/>
        </p:nvCxnSpPr>
        <p:spPr bwMode="auto">
          <a:xfrm>
            <a:off x="46458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>
            <a:off x="5550701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lowchart: Extract 229"/>
          <p:cNvSpPr/>
          <p:nvPr/>
        </p:nvSpPr>
        <p:spPr>
          <a:xfrm rot="5400000">
            <a:off x="7513220" y="3795117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lowchart: Extract 230"/>
          <p:cNvSpPr/>
          <p:nvPr/>
        </p:nvSpPr>
        <p:spPr>
          <a:xfrm rot="16200000">
            <a:off x="7667952" y="4063847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lowchart: Connector 231"/>
          <p:cNvSpPr>
            <a:spLocks noChangeAspect="1"/>
          </p:cNvSpPr>
          <p:nvPr/>
        </p:nvSpPr>
        <p:spPr>
          <a:xfrm>
            <a:off x="7729878" y="3844230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lowchart: Connector 232"/>
          <p:cNvSpPr>
            <a:spLocks noChangeAspect="1"/>
          </p:cNvSpPr>
          <p:nvPr/>
        </p:nvSpPr>
        <p:spPr>
          <a:xfrm>
            <a:off x="7644153" y="4101405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Elbow Connector 233"/>
          <p:cNvCxnSpPr>
            <a:stCxn id="232" idx="6"/>
            <a:endCxn id="231" idx="2"/>
          </p:cNvCxnSpPr>
          <p:nvPr/>
        </p:nvCxnSpPr>
        <p:spPr>
          <a:xfrm>
            <a:off x="7816897" y="3889624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3" idx="2"/>
            <a:endCxn id="230" idx="2"/>
          </p:cNvCxnSpPr>
          <p:nvPr/>
        </p:nvCxnSpPr>
        <p:spPr>
          <a:xfrm rot="10800000">
            <a:off x="7558761" y="3880677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>
            <a:grpSpLocks/>
          </p:cNvGrpSpPr>
          <p:nvPr/>
        </p:nvGrpSpPr>
        <p:grpSpPr bwMode="auto">
          <a:xfrm rot="5400000">
            <a:off x="8069043" y="3841525"/>
            <a:ext cx="175260" cy="186986"/>
            <a:chOff x="2517" y="3095"/>
            <a:chExt cx="230" cy="222"/>
          </a:xfrm>
        </p:grpSpPr>
        <p:cxnSp>
          <p:nvCxnSpPr>
            <p:cNvPr id="24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9" name="AutoShape 1544"/>
          <p:cNvCxnSpPr>
            <a:cxnSpLocks noChangeShapeType="1"/>
          </p:cNvCxnSpPr>
          <p:nvPr/>
        </p:nvCxnSpPr>
        <p:spPr bwMode="auto">
          <a:xfrm>
            <a:off x="7974317" y="4018481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5400000">
            <a:off x="7174098" y="3842287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5" name="AutoShape 1544"/>
          <p:cNvCxnSpPr>
            <a:cxnSpLocks noChangeShapeType="1"/>
          </p:cNvCxnSpPr>
          <p:nvPr/>
        </p:nvCxnSpPr>
        <p:spPr bwMode="auto">
          <a:xfrm>
            <a:off x="70793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" name="AutoShape 1544"/>
          <p:cNvCxnSpPr>
            <a:cxnSpLocks noChangeShapeType="1"/>
          </p:cNvCxnSpPr>
          <p:nvPr/>
        </p:nvCxnSpPr>
        <p:spPr bwMode="auto">
          <a:xfrm>
            <a:off x="73460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7" name="AutoShape 1544"/>
          <p:cNvCxnSpPr>
            <a:cxnSpLocks noChangeShapeType="1"/>
          </p:cNvCxnSpPr>
          <p:nvPr/>
        </p:nvCxnSpPr>
        <p:spPr bwMode="auto">
          <a:xfrm>
            <a:off x="8250947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1952626"/>
            <a:ext cx="6148997" cy="27669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85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2727828" y="3648874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3622811" y="3644801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555368" y="3652948"/>
            <a:ext cx="0" cy="22492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5462268" y="3617306"/>
            <a:ext cx="6114" cy="26037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7261690" y="3635127"/>
            <a:ext cx="6114" cy="20730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8156673" y="3635127"/>
            <a:ext cx="6114" cy="2032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3637988" y="3659553"/>
            <a:ext cx="4524799" cy="952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3041748" y="5747714"/>
            <a:ext cx="4579822" cy="14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0" name="TextBox 129"/>
              <p:cNvSpPr txBox="1"/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BL=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blipFill rotWithShape="1">
                <a:blip r:embed="rId3"/>
                <a:stretch>
                  <a:fillRect l="-1399"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Box 131"/>
              <p:cNvSpPr txBox="1"/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400" b="1" i="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𝐁𝐋</m:t>
                        </m:r>
                      </m:e>
                    </m:acc>
                  </m:oMath>
                </a14:m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blipFill rotWithShape="1">
                <a:blip r:embed="rId4"/>
                <a:stretch>
                  <a:fillRect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TextBox 133"/>
          <p:cNvSpPr txBox="1"/>
          <p:nvPr/>
        </p:nvSpPr>
        <p:spPr>
          <a:xfrm>
            <a:off x="3393267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>
                <a:solidFill>
                  <a:srgbClr val="FF0000"/>
                </a:solidFill>
              </a:rPr>
              <a:t>0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701174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 smtClean="0">
                <a:solidFill>
                  <a:srgbClr val="FF0000"/>
                </a:solidFill>
              </a:rPr>
              <a:t>1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7" name="TextBox 136"/>
              <p:cNvSpPr txBox="1"/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500" b="1" dirty="0" smtClean="0">
                    <a:solidFill>
                      <a:srgbClr val="FF0000"/>
                    </a:solidFill>
                  </a:rPr>
                  <a:t>WL=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600" b="1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  <a:p>
                <a:pPr>
                  <a:lnSpc>
                    <a:spcPts val="1100"/>
                  </a:lnSpc>
                </a:pPr>
                <a:endParaRPr lang="en-US" sz="15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blipFill rotWithShape="1">
                <a:blip r:embed="rId5"/>
                <a:stretch>
                  <a:fillRect l="-1648" t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1" name="Elbow Connector 130"/>
          <p:cNvCxnSpPr/>
          <p:nvPr/>
        </p:nvCxnSpPr>
        <p:spPr>
          <a:xfrm rot="10800000" flipV="1">
            <a:off x="3553594" y="3898785"/>
            <a:ext cx="442626" cy="270745"/>
          </a:xfrm>
          <a:prstGeom prst="bentConnector3">
            <a:avLst>
              <a:gd name="adj1" fmla="val 2658"/>
            </a:avLst>
          </a:prstGeom>
          <a:ln w="1905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4746761" y="1726474"/>
            <a:ext cx="4109440" cy="32424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/>
          <p:cNvSpPr txBox="1"/>
          <p:nvPr/>
        </p:nvSpPr>
        <p:spPr>
          <a:xfrm>
            <a:off x="4945770" y="196158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WL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>
            <a:off x="5822179" y="2263851"/>
            <a:ext cx="286655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6101661" y="2027700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6092136" y="2032199"/>
            <a:ext cx="1072235" cy="546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5819331" y="2660710"/>
            <a:ext cx="1914790" cy="0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TextBox 146"/>
              <p:cNvSpPr txBox="1"/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B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L</m:t>
                      </m:r>
                      <m: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en-US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BL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47" name="TextBox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8" name="Straight Connector 147"/>
          <p:cNvCxnSpPr/>
          <p:nvPr/>
        </p:nvCxnSpPr>
        <p:spPr>
          <a:xfrm>
            <a:off x="5822179" y="2660710"/>
            <a:ext cx="314038" cy="6327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4963537" y="325668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SAE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 flipV="1">
            <a:off x="5819331" y="3488536"/>
            <a:ext cx="1397221" cy="754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V="1">
            <a:off x="7216552" y="3260322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7216552" y="3245374"/>
            <a:ext cx="223257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V="1">
            <a:off x="7446082" y="3245375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439809" y="3496085"/>
            <a:ext cx="700909" cy="739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flipV="1">
            <a:off x="7164371" y="2015024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7154808" y="2263851"/>
            <a:ext cx="86720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5900387" y="4181359"/>
            <a:ext cx="149338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V="1">
            <a:off x="7372880" y="3939274"/>
            <a:ext cx="0" cy="2431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7361511" y="3948224"/>
            <a:ext cx="779207" cy="952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4796899" y="3809444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Pre-charge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61" name="Straight Connector 160"/>
          <p:cNvCxnSpPr/>
          <p:nvPr/>
        </p:nvCxnSpPr>
        <p:spPr>
          <a:xfrm>
            <a:off x="7334287" y="1813612"/>
            <a:ext cx="38484" cy="2599859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6136217" y="2667037"/>
            <a:ext cx="1225294" cy="217271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V="1">
            <a:off x="7363246" y="2676563"/>
            <a:ext cx="431043" cy="217270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7803814" y="2676563"/>
            <a:ext cx="494828" cy="0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/>
          <p:nvPr/>
        </p:nvCxnSpPr>
        <p:spPr>
          <a:xfrm flipV="1">
            <a:off x="7261653" y="2649029"/>
            <a:ext cx="0" cy="244804"/>
          </a:xfrm>
          <a:prstGeom prst="straightConnector1">
            <a:avLst/>
          </a:prstGeom>
          <a:ln>
            <a:solidFill>
              <a:srgbClr val="0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7298271" y="255896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∆V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473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47903" y="230726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24150" y="2306711"/>
            <a:ext cx="0" cy="22654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009721" y="3147813"/>
            <a:ext cx="381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4105" name="Isosceles Triangle 4104"/>
          <p:cNvSpPr/>
          <p:nvPr/>
        </p:nvSpPr>
        <p:spPr>
          <a:xfrm rot="10800000">
            <a:off x="2863184" y="5003326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20" name="Elbow Connector 4119"/>
          <p:cNvCxnSpPr>
            <a:stCxn id="4105" idx="5"/>
          </p:cNvCxnSpPr>
          <p:nvPr/>
        </p:nvCxnSpPr>
        <p:spPr>
          <a:xfrm rot="10800000" flipH="1" flipV="1">
            <a:off x="3031703" y="5275882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063947" y="5364360"/>
            <a:ext cx="6114" cy="3833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2150920" y="5757714"/>
            <a:ext cx="9203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17506" y="5275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SAE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469060" y="2069770"/>
            <a:ext cx="640976" cy="222437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11554" y="2962256"/>
            <a:ext cx="19559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 Decoder</a:t>
            </a:r>
            <a:endParaRPr lang="en-US" sz="25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5" name="Straight Connector 234"/>
          <p:cNvCxnSpPr/>
          <p:nvPr/>
        </p:nvCxnSpPr>
        <p:spPr>
          <a:xfrm flipH="1">
            <a:off x="2120418" y="2389972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H="1">
            <a:off x="2099654" y="2856959"/>
            <a:ext cx="26498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H="1">
            <a:off x="2099655" y="3652948"/>
            <a:ext cx="15292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lowchart: Extract 78"/>
          <p:cNvSpPr/>
          <p:nvPr/>
        </p:nvSpPr>
        <p:spPr>
          <a:xfrm rot="5400000">
            <a:off x="2979320" y="3863242"/>
            <a:ext cx="262198" cy="171117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Extract 82"/>
          <p:cNvSpPr/>
          <p:nvPr/>
        </p:nvSpPr>
        <p:spPr>
          <a:xfrm rot="16200000">
            <a:off x="3134052" y="4131972"/>
            <a:ext cx="271724" cy="167582"/>
          </a:xfrm>
          <a:prstGeom prst="flowChartExtra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>
            <a:spLocks noChangeAspect="1"/>
          </p:cNvSpPr>
          <p:nvPr/>
        </p:nvSpPr>
        <p:spPr>
          <a:xfrm>
            <a:off x="3195978" y="3912355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lowchart: Connector 85"/>
          <p:cNvSpPr>
            <a:spLocks noChangeAspect="1"/>
          </p:cNvSpPr>
          <p:nvPr/>
        </p:nvSpPr>
        <p:spPr>
          <a:xfrm>
            <a:off x="3110253" y="4169530"/>
            <a:ext cx="87019" cy="9078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Elbow Connector 86"/>
          <p:cNvCxnSpPr>
            <a:stCxn id="84" idx="6"/>
            <a:endCxn id="83" idx="2"/>
          </p:cNvCxnSpPr>
          <p:nvPr/>
        </p:nvCxnSpPr>
        <p:spPr>
          <a:xfrm>
            <a:off x="3282997" y="3957749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2"/>
            <a:endCxn id="79" idx="2"/>
          </p:cNvCxnSpPr>
          <p:nvPr/>
        </p:nvCxnSpPr>
        <p:spPr>
          <a:xfrm rot="10800000">
            <a:off x="3024861" y="3948802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>
            <a:grpSpLocks/>
          </p:cNvGrpSpPr>
          <p:nvPr/>
        </p:nvGrpSpPr>
        <p:grpSpPr bwMode="auto">
          <a:xfrm rot="5400000">
            <a:off x="3535143" y="3909650"/>
            <a:ext cx="175260" cy="186986"/>
            <a:chOff x="2517" y="3095"/>
            <a:chExt cx="230" cy="222"/>
          </a:xfrm>
        </p:grpSpPr>
        <p:cxnSp>
          <p:nvCxnSpPr>
            <p:cNvPr id="90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4" name="AutoShape 1544"/>
          <p:cNvCxnSpPr>
            <a:cxnSpLocks noChangeShapeType="1"/>
          </p:cNvCxnSpPr>
          <p:nvPr/>
        </p:nvCxnSpPr>
        <p:spPr bwMode="auto">
          <a:xfrm>
            <a:off x="3440417" y="4086606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5" name="Group 94"/>
          <p:cNvGrpSpPr>
            <a:grpSpLocks/>
          </p:cNvGrpSpPr>
          <p:nvPr/>
        </p:nvGrpSpPr>
        <p:grpSpPr bwMode="auto">
          <a:xfrm rot="5400000">
            <a:off x="2640198" y="3910412"/>
            <a:ext cx="175260" cy="186986"/>
            <a:chOff x="2517" y="3095"/>
            <a:chExt cx="230" cy="222"/>
          </a:xfrm>
        </p:grpSpPr>
        <p:cxnSp>
          <p:nvCxnSpPr>
            <p:cNvPr id="9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1" name="AutoShape 1544"/>
          <p:cNvCxnSpPr>
            <a:cxnSpLocks noChangeShapeType="1"/>
          </p:cNvCxnSpPr>
          <p:nvPr/>
        </p:nvCxnSpPr>
        <p:spPr bwMode="auto">
          <a:xfrm>
            <a:off x="25454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AutoShape 1544"/>
          <p:cNvCxnSpPr>
            <a:cxnSpLocks noChangeShapeType="1"/>
          </p:cNvCxnSpPr>
          <p:nvPr/>
        </p:nvCxnSpPr>
        <p:spPr bwMode="auto">
          <a:xfrm>
            <a:off x="2812172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AutoShape 1544"/>
          <p:cNvCxnSpPr>
            <a:cxnSpLocks noChangeShapeType="1"/>
          </p:cNvCxnSpPr>
          <p:nvPr/>
        </p:nvCxnSpPr>
        <p:spPr bwMode="auto">
          <a:xfrm>
            <a:off x="3717047" y="4087368"/>
            <a:ext cx="95391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/>
          <p:cNvSpPr/>
          <p:nvPr/>
        </p:nvSpPr>
        <p:spPr>
          <a:xfrm>
            <a:off x="2783221" y="2811756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2" name="Straight Connector 171"/>
          <p:cNvCxnSpPr>
            <a:stCxn id="166" idx="1"/>
          </p:cNvCxnSpPr>
          <p:nvPr/>
        </p:nvCxnSpPr>
        <p:spPr>
          <a:xfrm flipH="1">
            <a:off x="2519885" y="2952433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3615967" y="2952433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2774072" y="2344769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5" name="Straight Connector 174"/>
          <p:cNvCxnSpPr>
            <a:stCxn id="174" idx="1"/>
          </p:cNvCxnSpPr>
          <p:nvPr/>
        </p:nvCxnSpPr>
        <p:spPr>
          <a:xfrm flipH="1">
            <a:off x="2510736" y="2485446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3606818" y="2485446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>
            <a:off x="2548836" y="4572150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326520" y="4572150"/>
            <a:ext cx="481055" cy="431176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81557" y="227285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657804" y="2272307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Isosceles Triangle 186"/>
          <p:cNvSpPr/>
          <p:nvPr/>
        </p:nvSpPr>
        <p:spPr>
          <a:xfrm rot="10800000">
            <a:off x="4696838" y="4968922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Elbow Connector 192"/>
          <p:cNvCxnSpPr>
            <a:stCxn id="187" idx="5"/>
          </p:cNvCxnSpPr>
          <p:nvPr/>
        </p:nvCxnSpPr>
        <p:spPr>
          <a:xfrm rot="10800000" flipH="1" flipV="1">
            <a:off x="4865357" y="5241478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H="1">
            <a:off x="4916651" y="5339481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Flowchart: Extract 194"/>
          <p:cNvSpPr/>
          <p:nvPr/>
        </p:nvSpPr>
        <p:spPr>
          <a:xfrm rot="5400000">
            <a:off x="4812974" y="3828838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lowchart: Extract 195"/>
          <p:cNvSpPr/>
          <p:nvPr/>
        </p:nvSpPr>
        <p:spPr>
          <a:xfrm rot="16200000">
            <a:off x="4967706" y="4097568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lowchart: Connector 196"/>
          <p:cNvSpPr>
            <a:spLocks noChangeAspect="1"/>
          </p:cNvSpPr>
          <p:nvPr/>
        </p:nvSpPr>
        <p:spPr>
          <a:xfrm>
            <a:off x="5029632" y="3877951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lowchart: Connector 197"/>
          <p:cNvSpPr>
            <a:spLocks noChangeAspect="1"/>
          </p:cNvSpPr>
          <p:nvPr/>
        </p:nvSpPr>
        <p:spPr>
          <a:xfrm>
            <a:off x="4943907" y="4135126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Elbow Connector 198"/>
          <p:cNvCxnSpPr>
            <a:stCxn id="197" idx="6"/>
            <a:endCxn id="196" idx="2"/>
          </p:cNvCxnSpPr>
          <p:nvPr/>
        </p:nvCxnSpPr>
        <p:spPr>
          <a:xfrm>
            <a:off x="5116651" y="3923345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Elbow Connector 199"/>
          <p:cNvCxnSpPr>
            <a:stCxn id="198" idx="2"/>
            <a:endCxn id="195" idx="2"/>
          </p:cNvCxnSpPr>
          <p:nvPr/>
        </p:nvCxnSpPr>
        <p:spPr>
          <a:xfrm rot="10800000">
            <a:off x="4858515" y="3914398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>
            <a:grpSpLocks/>
          </p:cNvGrpSpPr>
          <p:nvPr/>
        </p:nvGrpSpPr>
        <p:grpSpPr bwMode="auto">
          <a:xfrm rot="5400000">
            <a:off x="5368797" y="3875246"/>
            <a:ext cx="175260" cy="186986"/>
            <a:chOff x="2517" y="3095"/>
            <a:chExt cx="230" cy="222"/>
          </a:xfrm>
        </p:grpSpPr>
        <p:cxnSp>
          <p:nvCxnSpPr>
            <p:cNvPr id="202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6" name="AutoShape 1544"/>
          <p:cNvCxnSpPr>
            <a:cxnSpLocks noChangeShapeType="1"/>
          </p:cNvCxnSpPr>
          <p:nvPr/>
        </p:nvCxnSpPr>
        <p:spPr bwMode="auto">
          <a:xfrm>
            <a:off x="5274071" y="4052202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7" name="Group 206"/>
          <p:cNvGrpSpPr>
            <a:grpSpLocks/>
          </p:cNvGrpSpPr>
          <p:nvPr/>
        </p:nvGrpSpPr>
        <p:grpSpPr bwMode="auto">
          <a:xfrm rot="5400000">
            <a:off x="4473852" y="3876008"/>
            <a:ext cx="175260" cy="186986"/>
            <a:chOff x="2517" y="3095"/>
            <a:chExt cx="230" cy="222"/>
          </a:xfrm>
        </p:grpSpPr>
        <p:cxnSp>
          <p:nvCxnSpPr>
            <p:cNvPr id="20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13" name="AutoShape 1544"/>
          <p:cNvCxnSpPr>
            <a:cxnSpLocks noChangeShapeType="1"/>
          </p:cNvCxnSpPr>
          <p:nvPr/>
        </p:nvCxnSpPr>
        <p:spPr bwMode="auto">
          <a:xfrm>
            <a:off x="43791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4" name="AutoShape 1544"/>
          <p:cNvCxnSpPr>
            <a:cxnSpLocks noChangeShapeType="1"/>
          </p:cNvCxnSpPr>
          <p:nvPr/>
        </p:nvCxnSpPr>
        <p:spPr bwMode="auto">
          <a:xfrm>
            <a:off x="4645826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>
            <a:off x="5550701" y="405296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7" name="Rectangle 216"/>
          <p:cNvSpPr/>
          <p:nvPr/>
        </p:nvSpPr>
        <p:spPr>
          <a:xfrm>
            <a:off x="4616875" y="2777352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8" name="Straight Connector 217"/>
          <p:cNvCxnSpPr>
            <a:stCxn id="217" idx="1"/>
          </p:cNvCxnSpPr>
          <p:nvPr/>
        </p:nvCxnSpPr>
        <p:spPr>
          <a:xfrm flipH="1">
            <a:off x="4353539" y="2918029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flipH="1">
            <a:off x="5449621" y="2918029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>
            <a:off x="4607726" y="2310365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1" name="Straight Connector 220"/>
          <p:cNvCxnSpPr>
            <a:stCxn id="220" idx="1"/>
          </p:cNvCxnSpPr>
          <p:nvPr/>
        </p:nvCxnSpPr>
        <p:spPr>
          <a:xfrm flipH="1">
            <a:off x="4344390" y="2451042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5440472" y="2451042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/>
          <p:cNvCxnSpPr/>
          <p:nvPr/>
        </p:nvCxnSpPr>
        <p:spPr>
          <a:xfrm>
            <a:off x="4382490" y="4537746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/>
          <p:nvPr/>
        </p:nvCxnSpPr>
        <p:spPr>
          <a:xfrm rot="10800000" flipV="1">
            <a:off x="5160174" y="4537746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7081803" y="223913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8358050" y="2238586"/>
            <a:ext cx="0" cy="226543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Isosceles Triangle 226"/>
          <p:cNvSpPr/>
          <p:nvPr/>
        </p:nvSpPr>
        <p:spPr>
          <a:xfrm rot="10800000">
            <a:off x="7397084" y="4935201"/>
            <a:ext cx="674075" cy="545115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Elbow Connector 227"/>
          <p:cNvCxnSpPr>
            <a:stCxn id="227" idx="5"/>
          </p:cNvCxnSpPr>
          <p:nvPr/>
        </p:nvCxnSpPr>
        <p:spPr>
          <a:xfrm rot="10800000" flipH="1" flipV="1">
            <a:off x="7565603" y="5207757"/>
            <a:ext cx="98180" cy="152893"/>
          </a:xfrm>
          <a:prstGeom prst="bentConnector4">
            <a:avLst>
              <a:gd name="adj1" fmla="val -9950"/>
              <a:gd name="adj2" fmla="val -3831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7608178" y="5343860"/>
            <a:ext cx="6114" cy="3833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lowchart: Extract 229"/>
          <p:cNvSpPr/>
          <p:nvPr/>
        </p:nvSpPr>
        <p:spPr>
          <a:xfrm rot="5400000">
            <a:off x="7513220" y="3795117"/>
            <a:ext cx="262198" cy="171117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lowchart: Extract 230"/>
          <p:cNvSpPr/>
          <p:nvPr/>
        </p:nvSpPr>
        <p:spPr>
          <a:xfrm rot="16200000">
            <a:off x="7667952" y="4063847"/>
            <a:ext cx="271724" cy="167582"/>
          </a:xfrm>
          <a:prstGeom prst="flowChartExtra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lowchart: Connector 231"/>
          <p:cNvSpPr>
            <a:spLocks noChangeAspect="1"/>
          </p:cNvSpPr>
          <p:nvPr/>
        </p:nvSpPr>
        <p:spPr>
          <a:xfrm>
            <a:off x="7729878" y="3844230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lowchart: Connector 232"/>
          <p:cNvSpPr>
            <a:spLocks noChangeAspect="1"/>
          </p:cNvSpPr>
          <p:nvPr/>
        </p:nvSpPr>
        <p:spPr>
          <a:xfrm>
            <a:off x="7644153" y="4101405"/>
            <a:ext cx="87019" cy="90788"/>
          </a:xfrm>
          <a:prstGeom prst="flowChartConnector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Elbow Connector 233"/>
          <p:cNvCxnSpPr>
            <a:stCxn id="232" idx="6"/>
            <a:endCxn id="231" idx="2"/>
          </p:cNvCxnSpPr>
          <p:nvPr/>
        </p:nvCxnSpPr>
        <p:spPr>
          <a:xfrm>
            <a:off x="7816897" y="3889624"/>
            <a:ext cx="70708" cy="258014"/>
          </a:xfrm>
          <a:prstGeom prst="bentConnector3">
            <a:avLst>
              <a:gd name="adj1" fmla="val 227526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3" idx="2"/>
            <a:endCxn id="230" idx="2"/>
          </p:cNvCxnSpPr>
          <p:nvPr/>
        </p:nvCxnSpPr>
        <p:spPr>
          <a:xfrm rot="10800000">
            <a:off x="7558761" y="3880677"/>
            <a:ext cx="85392" cy="266123"/>
          </a:xfrm>
          <a:prstGeom prst="bentConnector3">
            <a:avLst>
              <a:gd name="adj1" fmla="val 231413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>
            <a:grpSpLocks/>
          </p:cNvGrpSpPr>
          <p:nvPr/>
        </p:nvGrpSpPr>
        <p:grpSpPr bwMode="auto">
          <a:xfrm rot="5400000">
            <a:off x="8069043" y="3841525"/>
            <a:ext cx="175260" cy="186986"/>
            <a:chOff x="2517" y="3095"/>
            <a:chExt cx="230" cy="222"/>
          </a:xfrm>
        </p:grpSpPr>
        <p:cxnSp>
          <p:nvCxnSpPr>
            <p:cNvPr id="24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7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8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9" name="AutoShape 1544"/>
          <p:cNvCxnSpPr>
            <a:cxnSpLocks noChangeShapeType="1"/>
          </p:cNvCxnSpPr>
          <p:nvPr/>
        </p:nvCxnSpPr>
        <p:spPr bwMode="auto">
          <a:xfrm>
            <a:off x="7974317" y="4018481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5400000">
            <a:off x="7174098" y="3842287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5" name="AutoShape 1544"/>
          <p:cNvCxnSpPr>
            <a:cxnSpLocks noChangeShapeType="1"/>
          </p:cNvCxnSpPr>
          <p:nvPr/>
        </p:nvCxnSpPr>
        <p:spPr bwMode="auto">
          <a:xfrm>
            <a:off x="70793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" name="AutoShape 1544"/>
          <p:cNvCxnSpPr>
            <a:cxnSpLocks noChangeShapeType="1"/>
          </p:cNvCxnSpPr>
          <p:nvPr/>
        </p:nvCxnSpPr>
        <p:spPr bwMode="auto">
          <a:xfrm>
            <a:off x="7346072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7" name="AutoShape 1544"/>
          <p:cNvCxnSpPr>
            <a:cxnSpLocks noChangeShapeType="1"/>
          </p:cNvCxnSpPr>
          <p:nvPr/>
        </p:nvCxnSpPr>
        <p:spPr bwMode="auto">
          <a:xfrm>
            <a:off x="8250947" y="4019243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8" name="Rectangle 267"/>
          <p:cNvSpPr/>
          <p:nvPr/>
        </p:nvSpPr>
        <p:spPr>
          <a:xfrm>
            <a:off x="7317121" y="2743631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69" name="Straight Connector 268"/>
          <p:cNvCxnSpPr>
            <a:stCxn id="268" idx="1"/>
          </p:cNvCxnSpPr>
          <p:nvPr/>
        </p:nvCxnSpPr>
        <p:spPr>
          <a:xfrm flipH="1">
            <a:off x="7053785" y="2884308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149867" y="2884308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7307972" y="2276644"/>
            <a:ext cx="813696" cy="281354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6T </a:t>
            </a:r>
            <a:r>
              <a:rPr lang="en-US" sz="1300" b="1" dirty="0" err="1">
                <a:solidFill>
                  <a:schemeClr val="bg1">
                    <a:lumMod val="85000"/>
                  </a:schemeClr>
                </a:solidFill>
              </a:rPr>
              <a:t>Bitcell</a:t>
            </a:r>
            <a:r>
              <a:rPr lang="en-US" sz="13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13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72" name="Straight Connector 271"/>
          <p:cNvCxnSpPr>
            <a:stCxn id="271" idx="1"/>
          </p:cNvCxnSpPr>
          <p:nvPr/>
        </p:nvCxnSpPr>
        <p:spPr>
          <a:xfrm flipH="1">
            <a:off x="7044636" y="2417321"/>
            <a:ext cx="263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H="1">
            <a:off x="8140718" y="2417321"/>
            <a:ext cx="18913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Elbow Connector 274"/>
          <p:cNvCxnSpPr/>
          <p:nvPr/>
        </p:nvCxnSpPr>
        <p:spPr>
          <a:xfrm>
            <a:off x="7082736" y="4504025"/>
            <a:ext cx="670568" cy="431176"/>
          </a:xfrm>
          <a:prstGeom prst="bentConnector3">
            <a:avLst>
              <a:gd name="adj1" fmla="val 74148"/>
            </a:avLst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/>
          <p:nvPr/>
        </p:nvCxnSpPr>
        <p:spPr>
          <a:xfrm rot="10800000" flipV="1">
            <a:off x="7860420" y="4504025"/>
            <a:ext cx="481055" cy="431176"/>
          </a:xfrm>
          <a:prstGeom prst="bentConnector2">
            <a:avLst/>
          </a:prstGeom>
          <a:ln w="158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276"/>
          <p:cNvSpPr/>
          <p:nvPr/>
        </p:nvSpPr>
        <p:spPr>
          <a:xfrm>
            <a:off x="2385403" y="1952626"/>
            <a:ext cx="6148997" cy="27669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TextBox 277"/>
          <p:cNvSpPr txBox="1"/>
          <p:nvPr/>
        </p:nvSpPr>
        <p:spPr>
          <a:xfrm>
            <a:off x="4824074" y="315355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7621570" y="3113542"/>
            <a:ext cx="381000" cy="5155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6124395" y="3323281"/>
            <a:ext cx="685979" cy="285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2727828" y="3648874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3622811" y="3644801"/>
            <a:ext cx="6114" cy="2603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555368" y="3652948"/>
            <a:ext cx="0" cy="22492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5462268" y="3617306"/>
            <a:ext cx="6114" cy="26037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>
            <a:off x="7261690" y="3635127"/>
            <a:ext cx="6114" cy="20730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8156673" y="3635127"/>
            <a:ext cx="6114" cy="2032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 flipV="1">
            <a:off x="3637988" y="3659553"/>
            <a:ext cx="4524799" cy="9525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3041748" y="5747714"/>
            <a:ext cx="4579822" cy="14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0" name="TextBox 129"/>
              <p:cNvSpPr txBox="1"/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BL=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192" y="2037668"/>
                <a:ext cx="869462" cy="238976"/>
              </a:xfrm>
              <a:prstGeom prst="rect">
                <a:avLst/>
              </a:prstGeom>
              <a:blipFill rotWithShape="1">
                <a:blip r:embed="rId3"/>
                <a:stretch>
                  <a:fillRect l="-1399"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xtBox 131"/>
              <p:cNvSpPr txBox="1"/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400" b="1" i="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𝐁𝐋</m:t>
                        </m:r>
                      </m:e>
                    </m:acc>
                  </m:oMath>
                </a14:m>
                <a:r>
                  <a:rPr lang="en-US" sz="1400" b="1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400" b="1" dirty="0" smtClean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380" y="2033331"/>
                <a:ext cx="1036110" cy="238976"/>
              </a:xfrm>
              <a:prstGeom prst="rect">
                <a:avLst/>
              </a:prstGeom>
              <a:blipFill rotWithShape="1">
                <a:blip r:embed="rId4"/>
                <a:stretch>
                  <a:fillRect t="-33333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TextBox 133"/>
          <p:cNvSpPr txBox="1"/>
          <p:nvPr/>
        </p:nvSpPr>
        <p:spPr>
          <a:xfrm>
            <a:off x="3393267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>
                <a:solidFill>
                  <a:srgbClr val="FF0000"/>
                </a:solidFill>
              </a:rPr>
              <a:t>0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701174" y="4205783"/>
            <a:ext cx="381000" cy="24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500" b="1" dirty="0" smtClean="0">
                <a:solidFill>
                  <a:srgbClr val="FF0000"/>
                </a:solidFill>
              </a:rPr>
              <a:t>1</a:t>
            </a:r>
            <a:endParaRPr lang="en-US" sz="1500" b="1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7" name="TextBox 136"/>
              <p:cNvSpPr txBox="1"/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500" b="1" dirty="0" smtClean="0">
                    <a:solidFill>
                      <a:srgbClr val="FF0000"/>
                    </a:solidFill>
                  </a:rPr>
                  <a:t>WL=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sz="16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sz="1600" b="1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  <a:p>
                <a:pPr>
                  <a:lnSpc>
                    <a:spcPts val="1100"/>
                  </a:lnSpc>
                </a:pPr>
                <a:endParaRPr lang="en-US" sz="15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260" y="3383795"/>
                <a:ext cx="1105686" cy="374461"/>
              </a:xfrm>
              <a:prstGeom prst="rect">
                <a:avLst/>
              </a:prstGeom>
              <a:blipFill rotWithShape="1">
                <a:blip r:embed="rId5"/>
                <a:stretch>
                  <a:fillRect l="-1648" t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1" name="Elbow Connector 130"/>
          <p:cNvCxnSpPr/>
          <p:nvPr/>
        </p:nvCxnSpPr>
        <p:spPr>
          <a:xfrm rot="10800000" flipV="1">
            <a:off x="3553594" y="3898785"/>
            <a:ext cx="442626" cy="270745"/>
          </a:xfrm>
          <a:prstGeom prst="bentConnector3">
            <a:avLst>
              <a:gd name="adj1" fmla="val 2658"/>
            </a:avLst>
          </a:prstGeom>
          <a:ln w="1905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4746761" y="1726474"/>
            <a:ext cx="4109440" cy="32424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/>
          <p:cNvSpPr txBox="1"/>
          <p:nvPr/>
        </p:nvSpPr>
        <p:spPr>
          <a:xfrm>
            <a:off x="4945770" y="196158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WL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>
            <a:off x="5822179" y="2263851"/>
            <a:ext cx="286655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6101661" y="2027700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6092136" y="2032199"/>
            <a:ext cx="1072235" cy="546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5819331" y="2660710"/>
            <a:ext cx="1914790" cy="0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TextBox 146"/>
              <p:cNvSpPr txBox="1"/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B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L</m:t>
                      </m:r>
                      <m:r>
                        <a:rPr lang="en-US" b="0" i="0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en-US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BL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47" name="TextBox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9489" y="2598169"/>
                <a:ext cx="86433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8" name="Straight Connector 147"/>
          <p:cNvCxnSpPr/>
          <p:nvPr/>
        </p:nvCxnSpPr>
        <p:spPr>
          <a:xfrm>
            <a:off x="5822179" y="2660710"/>
            <a:ext cx="314038" cy="6327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4963537" y="325668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SAE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 flipV="1">
            <a:off x="5819331" y="3488536"/>
            <a:ext cx="1397221" cy="754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V="1">
            <a:off x="7216552" y="3260322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7216552" y="3245374"/>
            <a:ext cx="223257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V="1">
            <a:off x="7446082" y="3245375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439809" y="3496085"/>
            <a:ext cx="700909" cy="739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flipV="1">
            <a:off x="7164371" y="2015024"/>
            <a:ext cx="0" cy="2431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7154808" y="2263851"/>
            <a:ext cx="86720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5900387" y="4181359"/>
            <a:ext cx="149338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V="1">
            <a:off x="7372880" y="3939274"/>
            <a:ext cx="0" cy="2431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7361511" y="3948224"/>
            <a:ext cx="779207" cy="952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4796899" y="3809444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Pre-charge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61" name="Straight Connector 160"/>
          <p:cNvCxnSpPr/>
          <p:nvPr/>
        </p:nvCxnSpPr>
        <p:spPr>
          <a:xfrm>
            <a:off x="7334287" y="1813612"/>
            <a:ext cx="38484" cy="2599859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6136217" y="2667037"/>
            <a:ext cx="1225294" cy="217271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V="1">
            <a:off x="7363246" y="2676563"/>
            <a:ext cx="431043" cy="217270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7803814" y="2676563"/>
            <a:ext cx="494828" cy="0"/>
          </a:xfrm>
          <a:prstGeom prst="line">
            <a:avLst/>
          </a:prstGeom>
          <a:ln w="190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/>
          <p:nvPr/>
        </p:nvCxnSpPr>
        <p:spPr>
          <a:xfrm flipV="1">
            <a:off x="7261653" y="2649029"/>
            <a:ext cx="0" cy="244804"/>
          </a:xfrm>
          <a:prstGeom prst="straightConnector1">
            <a:avLst/>
          </a:prstGeom>
          <a:ln>
            <a:solidFill>
              <a:srgbClr val="0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7298271" y="255896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∆V</a:t>
            </a:r>
            <a:endParaRPr lang="en-US" b="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6166220" y="911503"/>
                <a:ext cx="2610394" cy="3956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𝒑𝒓𝒆𝒄𝒉𝒂𝒓𝒈𝒆</m:t>
                          </m:r>
                        </m:sub>
                      </m:sSub>
                      <m:r>
                        <a:rPr lang="en-US" b="1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b="1" i="0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0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𝐂</m:t>
                              </m:r>
                            </m:e>
                            <m:sub>
                              <m:r>
                                <a:rPr lang="en-US" b="1" i="0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𝐁𝐋</m:t>
                              </m:r>
                            </m:sub>
                          </m:sSub>
                          <m: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𝐕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𝐃𝐃</m:t>
                          </m:r>
                        </m:sub>
                      </m:sSub>
                      <m:r>
                        <a:rPr lang="en-US" b="1">
                          <a:solidFill>
                            <a:srgbClr val="000000"/>
                          </a:solidFill>
                          <a:latin typeface="Cambria Math"/>
                        </a:rPr>
                        <m:t>∆</m:t>
                      </m:r>
                      <m:r>
                        <a:rPr lang="en-US" b="1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𝐕</m:t>
                      </m:r>
                    </m:oMath>
                  </m:oMathPara>
                </a14:m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6220" y="911503"/>
                <a:ext cx="2610394" cy="395621"/>
              </a:xfrm>
              <a:prstGeom prst="rect">
                <a:avLst/>
              </a:prstGeom>
              <a:blipFill rotWithShape="1">
                <a:blip r:embed="rId7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H="1">
            <a:off x="7471417" y="1307124"/>
            <a:ext cx="502900" cy="1250874"/>
          </a:xfrm>
          <a:prstGeom prst="straightConnector1">
            <a:avLst/>
          </a:prstGeom>
          <a:ln w="15875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6T SRAM Read Operation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626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PMOS-input Latch SA 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343" name="Rectangle 342"/>
          <p:cNvSpPr/>
          <p:nvPr/>
        </p:nvSpPr>
        <p:spPr>
          <a:xfrm>
            <a:off x="1225657" y="2032700"/>
            <a:ext cx="3614986" cy="3552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4" name="AutoShape 1534"/>
          <p:cNvCxnSpPr>
            <a:cxnSpLocks noChangeShapeType="1"/>
          </p:cNvCxnSpPr>
          <p:nvPr/>
        </p:nvCxnSpPr>
        <p:spPr bwMode="auto">
          <a:xfrm flipV="1">
            <a:off x="2350006" y="2954510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5" name="AutoShape 1535"/>
          <p:cNvSpPr>
            <a:spLocks noChangeAspect="1" noChangeArrowheads="1"/>
          </p:cNvSpPr>
          <p:nvPr/>
        </p:nvSpPr>
        <p:spPr bwMode="auto">
          <a:xfrm>
            <a:off x="2263138" y="3021050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26" name="AutoShape 1536"/>
          <p:cNvCxnSpPr>
            <a:cxnSpLocks noChangeShapeType="1"/>
          </p:cNvCxnSpPr>
          <p:nvPr/>
        </p:nvCxnSpPr>
        <p:spPr bwMode="auto">
          <a:xfrm>
            <a:off x="2350006" y="295366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7" name="AutoShape 1537"/>
          <p:cNvCxnSpPr>
            <a:cxnSpLocks noChangeShapeType="1"/>
          </p:cNvCxnSpPr>
          <p:nvPr/>
        </p:nvCxnSpPr>
        <p:spPr bwMode="auto">
          <a:xfrm>
            <a:off x="2350768" y="3141497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28" name="Group 427"/>
          <p:cNvGrpSpPr>
            <a:grpSpLocks/>
          </p:cNvGrpSpPr>
          <p:nvPr/>
        </p:nvGrpSpPr>
        <p:grpSpPr bwMode="auto">
          <a:xfrm rot="10800000">
            <a:off x="3666996" y="2963367"/>
            <a:ext cx="227838" cy="188671"/>
            <a:chOff x="3604" y="5685"/>
            <a:chExt cx="299" cy="224"/>
          </a:xfrm>
        </p:grpSpPr>
        <p:cxnSp>
          <p:nvCxnSpPr>
            <p:cNvPr id="42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3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34" name="AutoShape 1554"/>
          <p:cNvCxnSpPr>
            <a:cxnSpLocks noChangeShapeType="1"/>
          </p:cNvCxnSpPr>
          <p:nvPr/>
        </p:nvCxnSpPr>
        <p:spPr bwMode="auto">
          <a:xfrm flipV="1">
            <a:off x="2313430" y="2957037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5" name="AutoShape 1557"/>
          <p:cNvCxnSpPr>
            <a:cxnSpLocks noChangeShapeType="1"/>
          </p:cNvCxnSpPr>
          <p:nvPr/>
        </p:nvCxnSpPr>
        <p:spPr bwMode="auto">
          <a:xfrm flipV="1">
            <a:off x="2496944" y="3151195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6" name="AutoShape 1534"/>
          <p:cNvCxnSpPr>
            <a:cxnSpLocks noChangeShapeType="1"/>
          </p:cNvCxnSpPr>
          <p:nvPr/>
        </p:nvCxnSpPr>
        <p:spPr bwMode="auto">
          <a:xfrm flipV="1">
            <a:off x="3526026" y="3441686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7" name="AutoShape 1535"/>
          <p:cNvSpPr>
            <a:spLocks noChangeAspect="1" noChangeArrowheads="1"/>
          </p:cNvSpPr>
          <p:nvPr/>
        </p:nvSpPr>
        <p:spPr bwMode="auto">
          <a:xfrm>
            <a:off x="3439158" y="3508226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38" name="AutoShape 1536"/>
          <p:cNvCxnSpPr>
            <a:cxnSpLocks noChangeShapeType="1"/>
          </p:cNvCxnSpPr>
          <p:nvPr/>
        </p:nvCxnSpPr>
        <p:spPr bwMode="auto">
          <a:xfrm>
            <a:off x="3526026" y="3440844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9" name="AutoShape 1537"/>
          <p:cNvCxnSpPr>
            <a:cxnSpLocks noChangeShapeType="1"/>
          </p:cNvCxnSpPr>
          <p:nvPr/>
        </p:nvCxnSpPr>
        <p:spPr bwMode="auto">
          <a:xfrm>
            <a:off x="3526788" y="3628673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" name="Group 439"/>
          <p:cNvGrpSpPr>
            <a:grpSpLocks/>
          </p:cNvGrpSpPr>
          <p:nvPr/>
        </p:nvGrpSpPr>
        <p:grpSpPr bwMode="auto">
          <a:xfrm rot="10800000">
            <a:off x="2490976" y="3447190"/>
            <a:ext cx="227838" cy="188671"/>
            <a:chOff x="3604" y="5685"/>
            <a:chExt cx="299" cy="224"/>
          </a:xfrm>
        </p:grpSpPr>
        <p:cxnSp>
          <p:nvCxnSpPr>
            <p:cNvPr id="441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2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3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44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5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6" name="AutoShape 1554"/>
          <p:cNvCxnSpPr>
            <a:cxnSpLocks noChangeShapeType="1"/>
          </p:cNvCxnSpPr>
          <p:nvPr/>
        </p:nvCxnSpPr>
        <p:spPr bwMode="auto">
          <a:xfrm flipV="1">
            <a:off x="3489450" y="3444213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7" name="AutoShape 1513"/>
          <p:cNvCxnSpPr>
            <a:cxnSpLocks noChangeShapeType="1"/>
          </p:cNvCxnSpPr>
          <p:nvPr/>
        </p:nvCxnSpPr>
        <p:spPr bwMode="auto">
          <a:xfrm>
            <a:off x="3430648" y="4005798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8" name="Group 447"/>
          <p:cNvGrpSpPr>
            <a:grpSpLocks/>
          </p:cNvGrpSpPr>
          <p:nvPr/>
        </p:nvGrpSpPr>
        <p:grpSpPr bwMode="auto">
          <a:xfrm>
            <a:off x="3499990" y="3909778"/>
            <a:ext cx="175260" cy="186986"/>
            <a:chOff x="2517" y="3095"/>
            <a:chExt cx="230" cy="222"/>
          </a:xfrm>
        </p:grpSpPr>
        <p:cxnSp>
          <p:nvCxnSpPr>
            <p:cNvPr id="44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3" name="Group 452"/>
          <p:cNvGrpSpPr>
            <a:grpSpLocks/>
          </p:cNvGrpSpPr>
          <p:nvPr/>
        </p:nvGrpSpPr>
        <p:grpSpPr bwMode="auto">
          <a:xfrm rot="10800000">
            <a:off x="2491738" y="3915674"/>
            <a:ext cx="175260" cy="186986"/>
            <a:chOff x="2517" y="3095"/>
            <a:chExt cx="230" cy="222"/>
          </a:xfrm>
        </p:grpSpPr>
        <p:cxnSp>
          <p:nvCxnSpPr>
            <p:cNvPr id="454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5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6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7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58" name="AutoShape 1588"/>
          <p:cNvCxnSpPr>
            <a:cxnSpLocks noChangeShapeType="1"/>
          </p:cNvCxnSpPr>
          <p:nvPr/>
        </p:nvCxnSpPr>
        <p:spPr bwMode="auto">
          <a:xfrm>
            <a:off x="2663188" y="4013379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9" name="Elbow Connector 458"/>
          <p:cNvCxnSpPr/>
          <p:nvPr/>
        </p:nvCxnSpPr>
        <p:spPr>
          <a:xfrm rot="16200000" flipH="1">
            <a:off x="2475919" y="3766726"/>
            <a:ext cx="478648" cy="7142"/>
          </a:xfrm>
          <a:prstGeom prst="bentConnector5">
            <a:avLst>
              <a:gd name="adj1" fmla="val -1"/>
              <a:gd name="adj2" fmla="val 1560851"/>
              <a:gd name="adj3" fmla="val 10126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59"/>
          <p:cNvCxnSpPr/>
          <p:nvPr/>
        </p:nvCxnSpPr>
        <p:spPr>
          <a:xfrm rot="10800000" flipV="1">
            <a:off x="3439158" y="3540265"/>
            <a:ext cx="12700" cy="479463"/>
          </a:xfrm>
          <a:prstGeom prst="bentConnector4">
            <a:avLst>
              <a:gd name="adj1" fmla="val 850000"/>
              <a:gd name="adj2" fmla="val 9770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AutoShape 1557"/>
          <p:cNvCxnSpPr>
            <a:cxnSpLocks noChangeShapeType="1"/>
          </p:cNvCxnSpPr>
          <p:nvPr/>
        </p:nvCxnSpPr>
        <p:spPr bwMode="auto">
          <a:xfrm flipV="1">
            <a:off x="3663818" y="3144849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2" name="Elbow Connector 461"/>
          <p:cNvCxnSpPr/>
          <p:nvPr/>
        </p:nvCxnSpPr>
        <p:spPr>
          <a:xfrm flipV="1">
            <a:off x="2497707" y="2837854"/>
            <a:ext cx="1166111" cy="115815"/>
          </a:xfrm>
          <a:prstGeom prst="bentConnector3">
            <a:avLst>
              <a:gd name="adj1" fmla="val -64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AutoShape 1544"/>
          <p:cNvCxnSpPr>
            <a:cxnSpLocks noChangeShapeType="1"/>
          </p:cNvCxnSpPr>
          <p:nvPr/>
        </p:nvCxnSpPr>
        <p:spPr bwMode="auto">
          <a:xfrm flipH="1" flipV="1">
            <a:off x="3663818" y="2840908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4" name="AutoShape 1534"/>
          <p:cNvCxnSpPr>
            <a:cxnSpLocks noChangeShapeType="1"/>
          </p:cNvCxnSpPr>
          <p:nvPr/>
        </p:nvCxnSpPr>
        <p:spPr bwMode="auto">
          <a:xfrm flipV="1">
            <a:off x="2940554" y="2446510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5" name="AutoShape 1535"/>
          <p:cNvSpPr>
            <a:spLocks noChangeAspect="1" noChangeArrowheads="1"/>
          </p:cNvSpPr>
          <p:nvPr/>
        </p:nvSpPr>
        <p:spPr bwMode="auto">
          <a:xfrm>
            <a:off x="2853686" y="2513050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66" name="AutoShape 1536"/>
          <p:cNvCxnSpPr>
            <a:cxnSpLocks noChangeShapeType="1"/>
          </p:cNvCxnSpPr>
          <p:nvPr/>
        </p:nvCxnSpPr>
        <p:spPr bwMode="auto">
          <a:xfrm>
            <a:off x="2940554" y="244566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7" name="AutoShape 1537"/>
          <p:cNvCxnSpPr>
            <a:cxnSpLocks noChangeShapeType="1"/>
          </p:cNvCxnSpPr>
          <p:nvPr/>
        </p:nvCxnSpPr>
        <p:spPr bwMode="auto">
          <a:xfrm>
            <a:off x="2941316" y="2633497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8" name="AutoShape 1554"/>
          <p:cNvCxnSpPr>
            <a:cxnSpLocks noChangeShapeType="1"/>
          </p:cNvCxnSpPr>
          <p:nvPr/>
        </p:nvCxnSpPr>
        <p:spPr bwMode="auto">
          <a:xfrm flipV="1">
            <a:off x="2903978" y="2449037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9" name="AutoShape 1557"/>
          <p:cNvCxnSpPr>
            <a:cxnSpLocks noChangeShapeType="1"/>
          </p:cNvCxnSpPr>
          <p:nvPr/>
        </p:nvCxnSpPr>
        <p:spPr bwMode="auto">
          <a:xfrm flipV="1">
            <a:off x="3085458" y="2633497"/>
            <a:ext cx="762" cy="201061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0" name="AutoShape 1557"/>
          <p:cNvCxnSpPr>
            <a:cxnSpLocks noChangeShapeType="1"/>
          </p:cNvCxnSpPr>
          <p:nvPr/>
        </p:nvCxnSpPr>
        <p:spPr bwMode="auto">
          <a:xfrm flipV="1">
            <a:off x="2498721" y="3632685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" name="AutoShape 1557"/>
          <p:cNvCxnSpPr>
            <a:cxnSpLocks noChangeShapeType="1"/>
          </p:cNvCxnSpPr>
          <p:nvPr/>
        </p:nvCxnSpPr>
        <p:spPr bwMode="auto">
          <a:xfrm flipV="1">
            <a:off x="3665407" y="3628668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2" name="AutoShape 1547"/>
          <p:cNvCxnSpPr>
            <a:cxnSpLocks noChangeShapeType="1"/>
          </p:cNvCxnSpPr>
          <p:nvPr/>
        </p:nvCxnSpPr>
        <p:spPr bwMode="auto">
          <a:xfrm>
            <a:off x="3015230" y="2301956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3" name="AutoShape 1548"/>
          <p:cNvCxnSpPr>
            <a:cxnSpLocks noChangeShapeType="1"/>
          </p:cNvCxnSpPr>
          <p:nvPr/>
        </p:nvCxnSpPr>
        <p:spPr bwMode="auto">
          <a:xfrm>
            <a:off x="3080000" y="2311222"/>
            <a:ext cx="762" cy="1255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74" name="Group 473"/>
          <p:cNvGrpSpPr>
            <a:grpSpLocks/>
          </p:cNvGrpSpPr>
          <p:nvPr/>
        </p:nvGrpSpPr>
        <p:grpSpPr bwMode="auto">
          <a:xfrm>
            <a:off x="2459988" y="4231105"/>
            <a:ext cx="80772" cy="21057"/>
            <a:chOff x="5668" y="4633"/>
            <a:chExt cx="106" cy="25"/>
          </a:xfrm>
        </p:grpSpPr>
        <p:cxnSp>
          <p:nvCxnSpPr>
            <p:cNvPr id="475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6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7" name="Group 476"/>
          <p:cNvGrpSpPr>
            <a:grpSpLocks/>
          </p:cNvGrpSpPr>
          <p:nvPr/>
        </p:nvGrpSpPr>
        <p:grpSpPr bwMode="auto">
          <a:xfrm>
            <a:off x="3628896" y="4226762"/>
            <a:ext cx="80772" cy="21057"/>
            <a:chOff x="5668" y="4633"/>
            <a:chExt cx="106" cy="25"/>
          </a:xfrm>
        </p:grpSpPr>
        <p:cxnSp>
          <p:nvCxnSpPr>
            <p:cNvPr id="478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9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80" name="AutoShape 1544"/>
          <p:cNvCxnSpPr>
            <a:cxnSpLocks noChangeShapeType="1"/>
          </p:cNvCxnSpPr>
          <p:nvPr/>
        </p:nvCxnSpPr>
        <p:spPr bwMode="auto">
          <a:xfrm flipH="1" flipV="1">
            <a:off x="3670166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" name="AutoShape 1544"/>
          <p:cNvCxnSpPr>
            <a:cxnSpLocks noChangeShapeType="1"/>
          </p:cNvCxnSpPr>
          <p:nvPr/>
        </p:nvCxnSpPr>
        <p:spPr bwMode="auto">
          <a:xfrm flipH="1" flipV="1">
            <a:off x="2495355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2" name="AutoShape 1544"/>
          <p:cNvCxnSpPr>
            <a:cxnSpLocks noChangeShapeType="1"/>
          </p:cNvCxnSpPr>
          <p:nvPr/>
        </p:nvCxnSpPr>
        <p:spPr bwMode="auto">
          <a:xfrm flipH="1">
            <a:off x="2840986" y="3835297"/>
            <a:ext cx="82042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3" name="AutoShape 1544"/>
          <p:cNvCxnSpPr>
            <a:cxnSpLocks noChangeShapeType="1"/>
          </p:cNvCxnSpPr>
          <p:nvPr/>
        </p:nvCxnSpPr>
        <p:spPr bwMode="auto">
          <a:xfrm flipH="1">
            <a:off x="2485008" y="3719936"/>
            <a:ext cx="86525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4" name="AutoShape 1513"/>
          <p:cNvCxnSpPr>
            <a:cxnSpLocks noChangeShapeType="1"/>
          </p:cNvCxnSpPr>
          <p:nvPr/>
        </p:nvCxnSpPr>
        <p:spPr bwMode="auto">
          <a:xfrm>
            <a:off x="1843148" y="4005798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5" name="Group 484"/>
          <p:cNvGrpSpPr>
            <a:grpSpLocks/>
          </p:cNvGrpSpPr>
          <p:nvPr/>
        </p:nvGrpSpPr>
        <p:grpSpPr bwMode="auto">
          <a:xfrm>
            <a:off x="1912490" y="3909778"/>
            <a:ext cx="175260" cy="186986"/>
            <a:chOff x="2517" y="3095"/>
            <a:chExt cx="230" cy="222"/>
          </a:xfrm>
        </p:grpSpPr>
        <p:cxnSp>
          <p:nvCxnSpPr>
            <p:cNvPr id="48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90" name="Group 489"/>
          <p:cNvGrpSpPr>
            <a:grpSpLocks/>
          </p:cNvGrpSpPr>
          <p:nvPr/>
        </p:nvGrpSpPr>
        <p:grpSpPr bwMode="auto">
          <a:xfrm>
            <a:off x="2041396" y="4226762"/>
            <a:ext cx="80772" cy="21057"/>
            <a:chOff x="5668" y="4633"/>
            <a:chExt cx="106" cy="25"/>
          </a:xfrm>
        </p:grpSpPr>
        <p:cxnSp>
          <p:nvCxnSpPr>
            <p:cNvPr id="491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2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3" name="AutoShape 1544"/>
          <p:cNvCxnSpPr>
            <a:cxnSpLocks noChangeShapeType="1"/>
          </p:cNvCxnSpPr>
          <p:nvPr/>
        </p:nvCxnSpPr>
        <p:spPr bwMode="auto">
          <a:xfrm flipH="1" flipV="1">
            <a:off x="2082666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4" name="Group 493"/>
          <p:cNvGrpSpPr>
            <a:grpSpLocks/>
          </p:cNvGrpSpPr>
          <p:nvPr/>
        </p:nvGrpSpPr>
        <p:grpSpPr bwMode="auto">
          <a:xfrm rot="10800000">
            <a:off x="4015738" y="3915674"/>
            <a:ext cx="175260" cy="186986"/>
            <a:chOff x="2517" y="3095"/>
            <a:chExt cx="230" cy="222"/>
          </a:xfrm>
        </p:grpSpPr>
        <p:cxnSp>
          <p:nvCxnSpPr>
            <p:cNvPr id="495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6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7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8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9" name="AutoShape 1588"/>
          <p:cNvCxnSpPr>
            <a:cxnSpLocks noChangeShapeType="1"/>
          </p:cNvCxnSpPr>
          <p:nvPr/>
        </p:nvCxnSpPr>
        <p:spPr bwMode="auto">
          <a:xfrm>
            <a:off x="4187188" y="4013379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00" name="Group 499"/>
          <p:cNvGrpSpPr>
            <a:grpSpLocks/>
          </p:cNvGrpSpPr>
          <p:nvPr/>
        </p:nvGrpSpPr>
        <p:grpSpPr bwMode="auto">
          <a:xfrm>
            <a:off x="3983988" y="4231105"/>
            <a:ext cx="80772" cy="21057"/>
            <a:chOff x="5668" y="4633"/>
            <a:chExt cx="106" cy="25"/>
          </a:xfrm>
        </p:grpSpPr>
        <p:cxnSp>
          <p:nvCxnSpPr>
            <p:cNvPr id="501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2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503" name="AutoShape 1544"/>
          <p:cNvCxnSpPr>
            <a:cxnSpLocks noChangeShapeType="1"/>
          </p:cNvCxnSpPr>
          <p:nvPr/>
        </p:nvCxnSpPr>
        <p:spPr bwMode="auto">
          <a:xfrm flipH="1" flipV="1">
            <a:off x="4019355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4" name="Elbow Connector 503"/>
          <p:cNvCxnSpPr/>
          <p:nvPr/>
        </p:nvCxnSpPr>
        <p:spPr>
          <a:xfrm flipV="1">
            <a:off x="2104134" y="3786013"/>
            <a:ext cx="404876" cy="124607"/>
          </a:xfrm>
          <a:prstGeom prst="bentConnector3">
            <a:avLst>
              <a:gd name="adj1" fmla="val -3324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/>
          <p:nvPr/>
        </p:nvCxnSpPr>
        <p:spPr>
          <a:xfrm>
            <a:off x="3678934" y="3750491"/>
            <a:ext cx="334010" cy="166025"/>
          </a:xfrm>
          <a:prstGeom prst="bentConnector3">
            <a:avLst>
              <a:gd name="adj1" fmla="val 9943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AutoShape 1544"/>
          <p:cNvCxnSpPr>
            <a:cxnSpLocks noChangeShapeType="1"/>
          </p:cNvCxnSpPr>
          <p:nvPr/>
        </p:nvCxnSpPr>
        <p:spPr bwMode="auto">
          <a:xfrm>
            <a:off x="2670046" y="2537855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7" name="AutoShape 1544"/>
          <p:cNvCxnSpPr>
            <a:cxnSpLocks noChangeShapeType="1"/>
          </p:cNvCxnSpPr>
          <p:nvPr/>
        </p:nvCxnSpPr>
        <p:spPr bwMode="auto">
          <a:xfrm>
            <a:off x="2072384" y="3043934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8" name="AutoShape 1544"/>
          <p:cNvCxnSpPr>
            <a:cxnSpLocks noChangeShapeType="1"/>
          </p:cNvCxnSpPr>
          <p:nvPr/>
        </p:nvCxnSpPr>
        <p:spPr bwMode="auto">
          <a:xfrm>
            <a:off x="3895060" y="3058965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9" name="AutoShape 1544"/>
          <p:cNvCxnSpPr>
            <a:cxnSpLocks noChangeShapeType="1"/>
          </p:cNvCxnSpPr>
          <p:nvPr/>
        </p:nvCxnSpPr>
        <p:spPr bwMode="auto">
          <a:xfrm>
            <a:off x="1706468" y="4005798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0" name="AutoShape 1544"/>
          <p:cNvCxnSpPr>
            <a:cxnSpLocks noChangeShapeType="1"/>
          </p:cNvCxnSpPr>
          <p:nvPr/>
        </p:nvCxnSpPr>
        <p:spPr bwMode="auto">
          <a:xfrm>
            <a:off x="4219192" y="4012148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1" name="Group 510"/>
          <p:cNvGrpSpPr>
            <a:grpSpLocks/>
          </p:cNvGrpSpPr>
          <p:nvPr/>
        </p:nvGrpSpPr>
        <p:grpSpPr bwMode="auto">
          <a:xfrm rot="5400000">
            <a:off x="2178531" y="4452492"/>
            <a:ext cx="272796" cy="305748"/>
            <a:chOff x="4184" y="5152"/>
            <a:chExt cx="358" cy="363"/>
          </a:xfrm>
        </p:grpSpPr>
        <p:sp>
          <p:nvSpPr>
            <p:cNvPr id="512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3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4" name="AutoShape 1557"/>
          <p:cNvCxnSpPr>
            <a:cxnSpLocks noChangeShapeType="1"/>
            <a:stCxn id="512" idx="3"/>
          </p:cNvCxnSpPr>
          <p:nvPr/>
        </p:nvCxnSpPr>
        <p:spPr bwMode="auto">
          <a:xfrm flipV="1">
            <a:off x="2314929" y="3780743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5" name="Group 514"/>
          <p:cNvGrpSpPr>
            <a:grpSpLocks/>
          </p:cNvGrpSpPr>
          <p:nvPr/>
        </p:nvGrpSpPr>
        <p:grpSpPr bwMode="auto">
          <a:xfrm rot="5400000">
            <a:off x="3716365" y="4421666"/>
            <a:ext cx="272796" cy="305748"/>
            <a:chOff x="4184" y="5152"/>
            <a:chExt cx="358" cy="363"/>
          </a:xfrm>
        </p:grpSpPr>
        <p:sp>
          <p:nvSpPr>
            <p:cNvPr id="516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7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8" name="AutoShape 1557"/>
          <p:cNvCxnSpPr>
            <a:cxnSpLocks noChangeShapeType="1"/>
            <a:stCxn id="516" idx="3"/>
          </p:cNvCxnSpPr>
          <p:nvPr/>
        </p:nvCxnSpPr>
        <p:spPr bwMode="auto">
          <a:xfrm flipV="1">
            <a:off x="3852763" y="3749917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9" name="Elbow Connector 518"/>
          <p:cNvCxnSpPr/>
          <p:nvPr/>
        </p:nvCxnSpPr>
        <p:spPr>
          <a:xfrm rot="5400000">
            <a:off x="2018304" y="4630871"/>
            <a:ext cx="190813" cy="402439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Elbow Connector 519"/>
          <p:cNvCxnSpPr>
            <a:stCxn id="517" idx="7"/>
          </p:cNvCxnSpPr>
          <p:nvPr/>
        </p:nvCxnSpPr>
        <p:spPr>
          <a:xfrm>
            <a:off x="3871133" y="4703797"/>
            <a:ext cx="655781" cy="179250"/>
          </a:xfrm>
          <a:prstGeom prst="bentConnector3">
            <a:avLst>
              <a:gd name="adj1" fmla="val -2289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1" name="TextBox 520"/>
              <p:cNvSpPr txBox="1"/>
              <p:nvPr/>
            </p:nvSpPr>
            <p:spPr>
              <a:xfrm>
                <a:off x="2186684" y="2366872"/>
                <a:ext cx="5068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521" name="TextBox 5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6684" y="2366872"/>
                <a:ext cx="506869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2" name="TextBox 521"/>
          <p:cNvSpPr txBox="1"/>
          <p:nvPr/>
        </p:nvSpPr>
        <p:spPr>
          <a:xfrm>
            <a:off x="1650254" y="2708185"/>
            <a:ext cx="431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BL</a:t>
            </a:r>
            <a:endParaRPr lang="en-US" sz="16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3" name="TextBox 522"/>
              <p:cNvSpPr txBox="1"/>
              <p:nvPr/>
            </p:nvSpPr>
            <p:spPr>
              <a:xfrm>
                <a:off x="3972169" y="2581073"/>
                <a:ext cx="4940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𝐁𝐋</m:t>
                          </m:r>
                        </m:e>
                      </m:acc>
                    </m:oMath>
                  </m:oMathPara>
                </a14:m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23" name="TextBox 5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2169" y="2581073"/>
                <a:ext cx="494045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4" name="TextBox 523"/>
              <p:cNvSpPr txBox="1"/>
              <p:nvPr/>
            </p:nvSpPr>
            <p:spPr>
              <a:xfrm>
                <a:off x="4333774" y="3803647"/>
                <a:ext cx="5068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524" name="TextBox 5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774" y="3803647"/>
                <a:ext cx="506869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5" name="TextBox 524"/>
          <p:cNvSpPr txBox="1"/>
          <p:nvPr/>
        </p:nvSpPr>
        <p:spPr>
          <a:xfrm>
            <a:off x="1706468" y="4902168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OUT</a:t>
            </a:r>
            <a:endParaRPr lang="en-US" sz="16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6" name="TextBox 525"/>
              <p:cNvSpPr txBox="1"/>
              <p:nvPr/>
            </p:nvSpPr>
            <p:spPr>
              <a:xfrm>
                <a:off x="4155946" y="4883047"/>
                <a:ext cx="663964" cy="3391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𝐎𝐔𝐓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526" name="TextBox 5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946" y="4883047"/>
                <a:ext cx="663964" cy="3391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7" name="TextBox 526"/>
          <p:cNvSpPr txBox="1"/>
          <p:nvPr/>
        </p:nvSpPr>
        <p:spPr>
          <a:xfrm>
            <a:off x="2286004" y="2913874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M5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3473578" y="2919627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M6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2302862" y="3871483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3467100" y="3867298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2287020" y="3396679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M3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3464812" y="3391588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M4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2" name="TextBox 411"/>
              <p:cNvSpPr txBox="1"/>
              <p:nvPr/>
            </p:nvSpPr>
            <p:spPr>
              <a:xfrm>
                <a:off x="1312530" y="3827074"/>
                <a:ext cx="5068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12" name="TextBox 4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2530" y="3827074"/>
                <a:ext cx="506869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334000" y="3590763"/>
            <a:ext cx="3267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Cross coupled inverter to </a:t>
            </a:r>
          </a:p>
          <a:p>
            <a:r>
              <a:rPr lang="en-US" b="1" dirty="0">
                <a:solidFill>
                  <a:srgbClr val="000000"/>
                </a:solidFill>
              </a:rPr>
              <a:t>l</a:t>
            </a:r>
            <a:r>
              <a:rPr lang="en-US" b="1" dirty="0" smtClean="0">
                <a:solidFill>
                  <a:srgbClr val="000000"/>
                </a:solidFill>
              </a:rPr>
              <a:t>atch the output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5410200" y="2365341"/>
            <a:ext cx="3267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Sense the input voltage</a:t>
            </a:r>
            <a:endParaRPr lang="en-US" b="1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>
            <a:stCxn id="9" idx="1"/>
          </p:cNvCxnSpPr>
          <p:nvPr/>
        </p:nvCxnSpPr>
        <p:spPr>
          <a:xfrm flipH="1" flipV="1">
            <a:off x="3870449" y="3590763"/>
            <a:ext cx="1463551" cy="323166"/>
          </a:xfrm>
          <a:prstGeom prst="straightConnector1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134" idx="1"/>
          </p:cNvCxnSpPr>
          <p:nvPr/>
        </p:nvCxnSpPr>
        <p:spPr>
          <a:xfrm flipH="1">
            <a:off x="4052855" y="2550007"/>
            <a:ext cx="1357345" cy="413360"/>
          </a:xfrm>
          <a:prstGeom prst="straightConnector1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4819910" y="1469991"/>
            <a:ext cx="3267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Enable the SA</a:t>
            </a:r>
            <a:endParaRPr lang="en-US" b="1" dirty="0">
              <a:solidFill>
                <a:srgbClr val="000000"/>
              </a:solidFill>
            </a:endParaRPr>
          </a:p>
        </p:txBody>
      </p:sp>
      <p:cxnSp>
        <p:nvCxnSpPr>
          <p:cNvPr id="141" name="Straight Arrow Connector 140"/>
          <p:cNvCxnSpPr>
            <a:stCxn id="140" idx="1"/>
          </p:cNvCxnSpPr>
          <p:nvPr/>
        </p:nvCxnSpPr>
        <p:spPr>
          <a:xfrm flipH="1">
            <a:off x="3251197" y="1654657"/>
            <a:ext cx="1568713" cy="719315"/>
          </a:xfrm>
          <a:prstGeom prst="straightConnector1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1811969" y="6041991"/>
            <a:ext cx="3760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0000"/>
                </a:solidFill>
              </a:rPr>
              <a:t>Precharge</a:t>
            </a:r>
            <a:r>
              <a:rPr lang="en-US" b="1" dirty="0" smtClean="0">
                <a:solidFill>
                  <a:srgbClr val="000000"/>
                </a:solidFill>
              </a:rPr>
              <a:t> the output to VDD</a:t>
            </a:r>
            <a:endParaRPr lang="en-US" b="1" dirty="0">
              <a:solidFill>
                <a:srgbClr val="000000"/>
              </a:solidFill>
            </a:endParaRPr>
          </a:p>
        </p:txBody>
      </p:sp>
      <p:cxnSp>
        <p:nvCxnSpPr>
          <p:cNvPr id="146" name="Straight Arrow Connector 145"/>
          <p:cNvCxnSpPr/>
          <p:nvPr/>
        </p:nvCxnSpPr>
        <p:spPr>
          <a:xfrm flipV="1">
            <a:off x="3350260" y="4102661"/>
            <a:ext cx="621909" cy="1939330"/>
          </a:xfrm>
          <a:prstGeom prst="straightConnector1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flipH="1" flipV="1">
            <a:off x="1866018" y="4124855"/>
            <a:ext cx="1385179" cy="1917136"/>
          </a:xfrm>
          <a:prstGeom prst="straightConnector1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Oval 150"/>
          <p:cNvSpPr/>
          <p:nvPr/>
        </p:nvSpPr>
        <p:spPr>
          <a:xfrm>
            <a:off x="2689935" y="2032699"/>
            <a:ext cx="686430" cy="679231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2240151" y="3391588"/>
            <a:ext cx="1738502" cy="843860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1641498" y="2794788"/>
            <a:ext cx="2930762" cy="434186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257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ctangle 167"/>
          <p:cNvSpPr/>
          <p:nvPr/>
        </p:nvSpPr>
        <p:spPr>
          <a:xfrm>
            <a:off x="5211640" y="2834557"/>
            <a:ext cx="3668353" cy="20929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ctangle 342"/>
          <p:cNvSpPr/>
          <p:nvPr/>
        </p:nvSpPr>
        <p:spPr>
          <a:xfrm>
            <a:off x="1225657" y="2032700"/>
            <a:ext cx="3614986" cy="3552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4" name="AutoShape 1534"/>
          <p:cNvCxnSpPr>
            <a:cxnSpLocks noChangeShapeType="1"/>
          </p:cNvCxnSpPr>
          <p:nvPr/>
        </p:nvCxnSpPr>
        <p:spPr bwMode="auto">
          <a:xfrm flipV="1">
            <a:off x="2350006" y="2954510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5" name="AutoShape 1535"/>
          <p:cNvSpPr>
            <a:spLocks noChangeAspect="1" noChangeArrowheads="1"/>
          </p:cNvSpPr>
          <p:nvPr/>
        </p:nvSpPr>
        <p:spPr bwMode="auto">
          <a:xfrm>
            <a:off x="2263138" y="3021050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26" name="AutoShape 1536"/>
          <p:cNvCxnSpPr>
            <a:cxnSpLocks noChangeShapeType="1"/>
          </p:cNvCxnSpPr>
          <p:nvPr/>
        </p:nvCxnSpPr>
        <p:spPr bwMode="auto">
          <a:xfrm>
            <a:off x="2350006" y="295366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7" name="AutoShape 1537"/>
          <p:cNvCxnSpPr>
            <a:cxnSpLocks noChangeShapeType="1"/>
          </p:cNvCxnSpPr>
          <p:nvPr/>
        </p:nvCxnSpPr>
        <p:spPr bwMode="auto">
          <a:xfrm>
            <a:off x="2350768" y="3141497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28" name="Group 427"/>
          <p:cNvGrpSpPr>
            <a:grpSpLocks/>
          </p:cNvGrpSpPr>
          <p:nvPr/>
        </p:nvGrpSpPr>
        <p:grpSpPr bwMode="auto">
          <a:xfrm rot="10800000">
            <a:off x="3666996" y="2963367"/>
            <a:ext cx="227838" cy="188671"/>
            <a:chOff x="3604" y="5685"/>
            <a:chExt cx="299" cy="224"/>
          </a:xfrm>
        </p:grpSpPr>
        <p:cxnSp>
          <p:nvCxnSpPr>
            <p:cNvPr id="42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3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34" name="AutoShape 1554"/>
          <p:cNvCxnSpPr>
            <a:cxnSpLocks noChangeShapeType="1"/>
          </p:cNvCxnSpPr>
          <p:nvPr/>
        </p:nvCxnSpPr>
        <p:spPr bwMode="auto">
          <a:xfrm flipV="1">
            <a:off x="2313430" y="2957037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5" name="AutoShape 1557"/>
          <p:cNvCxnSpPr>
            <a:cxnSpLocks noChangeShapeType="1"/>
          </p:cNvCxnSpPr>
          <p:nvPr/>
        </p:nvCxnSpPr>
        <p:spPr bwMode="auto">
          <a:xfrm flipV="1">
            <a:off x="2496944" y="3151195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6" name="AutoShape 1534"/>
          <p:cNvCxnSpPr>
            <a:cxnSpLocks noChangeShapeType="1"/>
          </p:cNvCxnSpPr>
          <p:nvPr/>
        </p:nvCxnSpPr>
        <p:spPr bwMode="auto">
          <a:xfrm flipV="1">
            <a:off x="3526026" y="3441686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7" name="AutoShape 1535"/>
          <p:cNvSpPr>
            <a:spLocks noChangeAspect="1" noChangeArrowheads="1"/>
          </p:cNvSpPr>
          <p:nvPr/>
        </p:nvSpPr>
        <p:spPr bwMode="auto">
          <a:xfrm>
            <a:off x="3439158" y="3508226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38" name="AutoShape 1536"/>
          <p:cNvCxnSpPr>
            <a:cxnSpLocks noChangeShapeType="1"/>
          </p:cNvCxnSpPr>
          <p:nvPr/>
        </p:nvCxnSpPr>
        <p:spPr bwMode="auto">
          <a:xfrm>
            <a:off x="3526026" y="3440844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9" name="AutoShape 1537"/>
          <p:cNvCxnSpPr>
            <a:cxnSpLocks noChangeShapeType="1"/>
          </p:cNvCxnSpPr>
          <p:nvPr/>
        </p:nvCxnSpPr>
        <p:spPr bwMode="auto">
          <a:xfrm>
            <a:off x="3526788" y="3628673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" name="Group 439"/>
          <p:cNvGrpSpPr>
            <a:grpSpLocks/>
          </p:cNvGrpSpPr>
          <p:nvPr/>
        </p:nvGrpSpPr>
        <p:grpSpPr bwMode="auto">
          <a:xfrm rot="10800000">
            <a:off x="2490976" y="3447190"/>
            <a:ext cx="227838" cy="188671"/>
            <a:chOff x="3604" y="5685"/>
            <a:chExt cx="299" cy="224"/>
          </a:xfrm>
        </p:grpSpPr>
        <p:cxnSp>
          <p:nvCxnSpPr>
            <p:cNvPr id="441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2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3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44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5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6" name="AutoShape 1554"/>
          <p:cNvCxnSpPr>
            <a:cxnSpLocks noChangeShapeType="1"/>
          </p:cNvCxnSpPr>
          <p:nvPr/>
        </p:nvCxnSpPr>
        <p:spPr bwMode="auto">
          <a:xfrm flipV="1">
            <a:off x="3489450" y="3444213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7" name="AutoShape 1513"/>
          <p:cNvCxnSpPr>
            <a:cxnSpLocks noChangeShapeType="1"/>
          </p:cNvCxnSpPr>
          <p:nvPr/>
        </p:nvCxnSpPr>
        <p:spPr bwMode="auto">
          <a:xfrm>
            <a:off x="3430648" y="4005798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8" name="Group 447"/>
          <p:cNvGrpSpPr>
            <a:grpSpLocks/>
          </p:cNvGrpSpPr>
          <p:nvPr/>
        </p:nvGrpSpPr>
        <p:grpSpPr bwMode="auto">
          <a:xfrm>
            <a:off x="3499990" y="3909778"/>
            <a:ext cx="175260" cy="186986"/>
            <a:chOff x="2517" y="3095"/>
            <a:chExt cx="230" cy="222"/>
          </a:xfrm>
        </p:grpSpPr>
        <p:cxnSp>
          <p:nvCxnSpPr>
            <p:cNvPr id="44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3" name="Group 452"/>
          <p:cNvGrpSpPr>
            <a:grpSpLocks/>
          </p:cNvGrpSpPr>
          <p:nvPr/>
        </p:nvGrpSpPr>
        <p:grpSpPr bwMode="auto">
          <a:xfrm rot="10800000">
            <a:off x="2491738" y="3915674"/>
            <a:ext cx="175260" cy="186986"/>
            <a:chOff x="2517" y="3095"/>
            <a:chExt cx="230" cy="222"/>
          </a:xfrm>
        </p:grpSpPr>
        <p:cxnSp>
          <p:nvCxnSpPr>
            <p:cNvPr id="454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5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6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7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58" name="AutoShape 1588"/>
          <p:cNvCxnSpPr>
            <a:cxnSpLocks noChangeShapeType="1"/>
          </p:cNvCxnSpPr>
          <p:nvPr/>
        </p:nvCxnSpPr>
        <p:spPr bwMode="auto">
          <a:xfrm>
            <a:off x="2663188" y="4013379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9" name="Elbow Connector 458"/>
          <p:cNvCxnSpPr/>
          <p:nvPr/>
        </p:nvCxnSpPr>
        <p:spPr>
          <a:xfrm rot="16200000" flipH="1">
            <a:off x="2475919" y="3766726"/>
            <a:ext cx="478648" cy="7142"/>
          </a:xfrm>
          <a:prstGeom prst="bentConnector5">
            <a:avLst>
              <a:gd name="adj1" fmla="val -1"/>
              <a:gd name="adj2" fmla="val 1560851"/>
              <a:gd name="adj3" fmla="val 10126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59"/>
          <p:cNvCxnSpPr/>
          <p:nvPr/>
        </p:nvCxnSpPr>
        <p:spPr>
          <a:xfrm rot="10800000" flipV="1">
            <a:off x="3439158" y="3540265"/>
            <a:ext cx="12700" cy="479463"/>
          </a:xfrm>
          <a:prstGeom prst="bentConnector4">
            <a:avLst>
              <a:gd name="adj1" fmla="val 850000"/>
              <a:gd name="adj2" fmla="val 9770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AutoShape 1557"/>
          <p:cNvCxnSpPr>
            <a:cxnSpLocks noChangeShapeType="1"/>
          </p:cNvCxnSpPr>
          <p:nvPr/>
        </p:nvCxnSpPr>
        <p:spPr bwMode="auto">
          <a:xfrm flipV="1">
            <a:off x="3663818" y="3144849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2" name="Elbow Connector 461"/>
          <p:cNvCxnSpPr/>
          <p:nvPr/>
        </p:nvCxnSpPr>
        <p:spPr>
          <a:xfrm flipV="1">
            <a:off x="2497707" y="2837854"/>
            <a:ext cx="1166111" cy="115815"/>
          </a:xfrm>
          <a:prstGeom prst="bentConnector3">
            <a:avLst>
              <a:gd name="adj1" fmla="val -64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AutoShape 1544"/>
          <p:cNvCxnSpPr>
            <a:cxnSpLocks noChangeShapeType="1"/>
          </p:cNvCxnSpPr>
          <p:nvPr/>
        </p:nvCxnSpPr>
        <p:spPr bwMode="auto">
          <a:xfrm flipH="1" flipV="1">
            <a:off x="3663818" y="2840908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4" name="AutoShape 1534"/>
          <p:cNvCxnSpPr>
            <a:cxnSpLocks noChangeShapeType="1"/>
          </p:cNvCxnSpPr>
          <p:nvPr/>
        </p:nvCxnSpPr>
        <p:spPr bwMode="auto">
          <a:xfrm flipV="1">
            <a:off x="2940554" y="2446510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5" name="AutoShape 1535"/>
          <p:cNvSpPr>
            <a:spLocks noChangeAspect="1" noChangeArrowheads="1"/>
          </p:cNvSpPr>
          <p:nvPr/>
        </p:nvSpPr>
        <p:spPr bwMode="auto">
          <a:xfrm>
            <a:off x="2853686" y="2513050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66" name="AutoShape 1536"/>
          <p:cNvCxnSpPr>
            <a:cxnSpLocks noChangeShapeType="1"/>
          </p:cNvCxnSpPr>
          <p:nvPr/>
        </p:nvCxnSpPr>
        <p:spPr bwMode="auto">
          <a:xfrm>
            <a:off x="2940554" y="244566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7" name="AutoShape 1537"/>
          <p:cNvCxnSpPr>
            <a:cxnSpLocks noChangeShapeType="1"/>
          </p:cNvCxnSpPr>
          <p:nvPr/>
        </p:nvCxnSpPr>
        <p:spPr bwMode="auto">
          <a:xfrm>
            <a:off x="2941316" y="2633497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8" name="AutoShape 1554"/>
          <p:cNvCxnSpPr>
            <a:cxnSpLocks noChangeShapeType="1"/>
          </p:cNvCxnSpPr>
          <p:nvPr/>
        </p:nvCxnSpPr>
        <p:spPr bwMode="auto">
          <a:xfrm flipV="1">
            <a:off x="2903978" y="2449037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9" name="AutoShape 1557"/>
          <p:cNvCxnSpPr>
            <a:cxnSpLocks noChangeShapeType="1"/>
          </p:cNvCxnSpPr>
          <p:nvPr/>
        </p:nvCxnSpPr>
        <p:spPr bwMode="auto">
          <a:xfrm flipV="1">
            <a:off x="3085458" y="2633497"/>
            <a:ext cx="762" cy="201061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0" name="AutoShape 1557"/>
          <p:cNvCxnSpPr>
            <a:cxnSpLocks noChangeShapeType="1"/>
          </p:cNvCxnSpPr>
          <p:nvPr/>
        </p:nvCxnSpPr>
        <p:spPr bwMode="auto">
          <a:xfrm flipV="1">
            <a:off x="2498721" y="3632685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" name="AutoShape 1557"/>
          <p:cNvCxnSpPr>
            <a:cxnSpLocks noChangeShapeType="1"/>
          </p:cNvCxnSpPr>
          <p:nvPr/>
        </p:nvCxnSpPr>
        <p:spPr bwMode="auto">
          <a:xfrm flipV="1">
            <a:off x="3665407" y="3628668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2" name="AutoShape 1547"/>
          <p:cNvCxnSpPr>
            <a:cxnSpLocks noChangeShapeType="1"/>
          </p:cNvCxnSpPr>
          <p:nvPr/>
        </p:nvCxnSpPr>
        <p:spPr bwMode="auto">
          <a:xfrm>
            <a:off x="3015230" y="2301956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3" name="AutoShape 1548"/>
          <p:cNvCxnSpPr>
            <a:cxnSpLocks noChangeShapeType="1"/>
          </p:cNvCxnSpPr>
          <p:nvPr/>
        </p:nvCxnSpPr>
        <p:spPr bwMode="auto">
          <a:xfrm>
            <a:off x="3080000" y="2311222"/>
            <a:ext cx="762" cy="1255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74" name="Group 473"/>
          <p:cNvGrpSpPr>
            <a:grpSpLocks/>
          </p:cNvGrpSpPr>
          <p:nvPr/>
        </p:nvGrpSpPr>
        <p:grpSpPr bwMode="auto">
          <a:xfrm>
            <a:off x="2459988" y="4231105"/>
            <a:ext cx="80772" cy="21057"/>
            <a:chOff x="5668" y="4633"/>
            <a:chExt cx="106" cy="25"/>
          </a:xfrm>
        </p:grpSpPr>
        <p:cxnSp>
          <p:nvCxnSpPr>
            <p:cNvPr id="475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6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7" name="Group 476"/>
          <p:cNvGrpSpPr>
            <a:grpSpLocks/>
          </p:cNvGrpSpPr>
          <p:nvPr/>
        </p:nvGrpSpPr>
        <p:grpSpPr bwMode="auto">
          <a:xfrm>
            <a:off x="3628896" y="4226762"/>
            <a:ext cx="80772" cy="21057"/>
            <a:chOff x="5668" y="4633"/>
            <a:chExt cx="106" cy="25"/>
          </a:xfrm>
        </p:grpSpPr>
        <p:cxnSp>
          <p:nvCxnSpPr>
            <p:cNvPr id="478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9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80" name="AutoShape 1544"/>
          <p:cNvCxnSpPr>
            <a:cxnSpLocks noChangeShapeType="1"/>
          </p:cNvCxnSpPr>
          <p:nvPr/>
        </p:nvCxnSpPr>
        <p:spPr bwMode="auto">
          <a:xfrm flipH="1" flipV="1">
            <a:off x="3670166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" name="AutoShape 1544"/>
          <p:cNvCxnSpPr>
            <a:cxnSpLocks noChangeShapeType="1"/>
          </p:cNvCxnSpPr>
          <p:nvPr/>
        </p:nvCxnSpPr>
        <p:spPr bwMode="auto">
          <a:xfrm flipH="1" flipV="1">
            <a:off x="2495355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2" name="AutoShape 1544"/>
          <p:cNvCxnSpPr>
            <a:cxnSpLocks noChangeShapeType="1"/>
          </p:cNvCxnSpPr>
          <p:nvPr/>
        </p:nvCxnSpPr>
        <p:spPr bwMode="auto">
          <a:xfrm flipH="1">
            <a:off x="2840986" y="3835297"/>
            <a:ext cx="82042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3" name="AutoShape 1544"/>
          <p:cNvCxnSpPr>
            <a:cxnSpLocks noChangeShapeType="1"/>
          </p:cNvCxnSpPr>
          <p:nvPr/>
        </p:nvCxnSpPr>
        <p:spPr bwMode="auto">
          <a:xfrm flipH="1">
            <a:off x="2485008" y="3719936"/>
            <a:ext cx="86525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4" name="AutoShape 1513"/>
          <p:cNvCxnSpPr>
            <a:cxnSpLocks noChangeShapeType="1"/>
          </p:cNvCxnSpPr>
          <p:nvPr/>
        </p:nvCxnSpPr>
        <p:spPr bwMode="auto">
          <a:xfrm>
            <a:off x="1843148" y="4005798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5" name="Group 484"/>
          <p:cNvGrpSpPr>
            <a:grpSpLocks/>
          </p:cNvGrpSpPr>
          <p:nvPr/>
        </p:nvGrpSpPr>
        <p:grpSpPr bwMode="auto">
          <a:xfrm>
            <a:off x="1912490" y="3909778"/>
            <a:ext cx="175260" cy="186986"/>
            <a:chOff x="2517" y="3095"/>
            <a:chExt cx="230" cy="222"/>
          </a:xfrm>
        </p:grpSpPr>
        <p:cxnSp>
          <p:nvCxnSpPr>
            <p:cNvPr id="48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90" name="Group 489"/>
          <p:cNvGrpSpPr>
            <a:grpSpLocks/>
          </p:cNvGrpSpPr>
          <p:nvPr/>
        </p:nvGrpSpPr>
        <p:grpSpPr bwMode="auto">
          <a:xfrm>
            <a:off x="2041396" y="4226762"/>
            <a:ext cx="80772" cy="21057"/>
            <a:chOff x="5668" y="4633"/>
            <a:chExt cx="106" cy="25"/>
          </a:xfrm>
        </p:grpSpPr>
        <p:cxnSp>
          <p:nvCxnSpPr>
            <p:cNvPr id="491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2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3" name="AutoShape 1544"/>
          <p:cNvCxnSpPr>
            <a:cxnSpLocks noChangeShapeType="1"/>
          </p:cNvCxnSpPr>
          <p:nvPr/>
        </p:nvCxnSpPr>
        <p:spPr bwMode="auto">
          <a:xfrm flipH="1" flipV="1">
            <a:off x="2082666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4" name="Group 493"/>
          <p:cNvGrpSpPr>
            <a:grpSpLocks/>
          </p:cNvGrpSpPr>
          <p:nvPr/>
        </p:nvGrpSpPr>
        <p:grpSpPr bwMode="auto">
          <a:xfrm rot="10800000">
            <a:off x="4015738" y="3915674"/>
            <a:ext cx="175260" cy="186986"/>
            <a:chOff x="2517" y="3095"/>
            <a:chExt cx="230" cy="222"/>
          </a:xfrm>
        </p:grpSpPr>
        <p:cxnSp>
          <p:nvCxnSpPr>
            <p:cNvPr id="495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6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7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8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9" name="AutoShape 1588"/>
          <p:cNvCxnSpPr>
            <a:cxnSpLocks noChangeShapeType="1"/>
          </p:cNvCxnSpPr>
          <p:nvPr/>
        </p:nvCxnSpPr>
        <p:spPr bwMode="auto">
          <a:xfrm>
            <a:off x="4187188" y="4013379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00" name="Group 499"/>
          <p:cNvGrpSpPr>
            <a:grpSpLocks/>
          </p:cNvGrpSpPr>
          <p:nvPr/>
        </p:nvGrpSpPr>
        <p:grpSpPr bwMode="auto">
          <a:xfrm>
            <a:off x="3983988" y="4231105"/>
            <a:ext cx="80772" cy="21057"/>
            <a:chOff x="5668" y="4633"/>
            <a:chExt cx="106" cy="25"/>
          </a:xfrm>
        </p:grpSpPr>
        <p:cxnSp>
          <p:nvCxnSpPr>
            <p:cNvPr id="501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2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503" name="AutoShape 1544"/>
          <p:cNvCxnSpPr>
            <a:cxnSpLocks noChangeShapeType="1"/>
          </p:cNvCxnSpPr>
          <p:nvPr/>
        </p:nvCxnSpPr>
        <p:spPr bwMode="auto">
          <a:xfrm flipH="1" flipV="1">
            <a:off x="4019355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4" name="Elbow Connector 503"/>
          <p:cNvCxnSpPr/>
          <p:nvPr/>
        </p:nvCxnSpPr>
        <p:spPr>
          <a:xfrm flipV="1">
            <a:off x="2104134" y="3786013"/>
            <a:ext cx="404876" cy="124607"/>
          </a:xfrm>
          <a:prstGeom prst="bentConnector3">
            <a:avLst>
              <a:gd name="adj1" fmla="val -3324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/>
          <p:nvPr/>
        </p:nvCxnSpPr>
        <p:spPr>
          <a:xfrm>
            <a:off x="3678934" y="3750491"/>
            <a:ext cx="334010" cy="166025"/>
          </a:xfrm>
          <a:prstGeom prst="bentConnector3">
            <a:avLst>
              <a:gd name="adj1" fmla="val 9943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AutoShape 1544"/>
          <p:cNvCxnSpPr>
            <a:cxnSpLocks noChangeShapeType="1"/>
          </p:cNvCxnSpPr>
          <p:nvPr/>
        </p:nvCxnSpPr>
        <p:spPr bwMode="auto">
          <a:xfrm>
            <a:off x="2670046" y="2537855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7" name="AutoShape 1544"/>
          <p:cNvCxnSpPr>
            <a:cxnSpLocks noChangeShapeType="1"/>
          </p:cNvCxnSpPr>
          <p:nvPr/>
        </p:nvCxnSpPr>
        <p:spPr bwMode="auto">
          <a:xfrm>
            <a:off x="2072384" y="3043934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8" name="AutoShape 1544"/>
          <p:cNvCxnSpPr>
            <a:cxnSpLocks noChangeShapeType="1"/>
          </p:cNvCxnSpPr>
          <p:nvPr/>
        </p:nvCxnSpPr>
        <p:spPr bwMode="auto">
          <a:xfrm>
            <a:off x="3895060" y="3058965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9" name="AutoShape 1544"/>
          <p:cNvCxnSpPr>
            <a:cxnSpLocks noChangeShapeType="1"/>
          </p:cNvCxnSpPr>
          <p:nvPr/>
        </p:nvCxnSpPr>
        <p:spPr bwMode="auto">
          <a:xfrm>
            <a:off x="1706468" y="4005798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0" name="AutoShape 1544"/>
          <p:cNvCxnSpPr>
            <a:cxnSpLocks noChangeShapeType="1"/>
          </p:cNvCxnSpPr>
          <p:nvPr/>
        </p:nvCxnSpPr>
        <p:spPr bwMode="auto">
          <a:xfrm>
            <a:off x="4219192" y="4012148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1" name="Group 510"/>
          <p:cNvGrpSpPr>
            <a:grpSpLocks/>
          </p:cNvGrpSpPr>
          <p:nvPr/>
        </p:nvGrpSpPr>
        <p:grpSpPr bwMode="auto">
          <a:xfrm rot="5400000">
            <a:off x="2178531" y="4452492"/>
            <a:ext cx="272796" cy="305748"/>
            <a:chOff x="4184" y="5152"/>
            <a:chExt cx="358" cy="363"/>
          </a:xfrm>
        </p:grpSpPr>
        <p:sp>
          <p:nvSpPr>
            <p:cNvPr id="512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3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4" name="AutoShape 1557"/>
          <p:cNvCxnSpPr>
            <a:cxnSpLocks noChangeShapeType="1"/>
            <a:stCxn id="512" idx="3"/>
          </p:cNvCxnSpPr>
          <p:nvPr/>
        </p:nvCxnSpPr>
        <p:spPr bwMode="auto">
          <a:xfrm flipV="1">
            <a:off x="2314929" y="3780743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5" name="Group 514"/>
          <p:cNvGrpSpPr>
            <a:grpSpLocks/>
          </p:cNvGrpSpPr>
          <p:nvPr/>
        </p:nvGrpSpPr>
        <p:grpSpPr bwMode="auto">
          <a:xfrm rot="5400000">
            <a:off x="3716365" y="4421666"/>
            <a:ext cx="272796" cy="305748"/>
            <a:chOff x="4184" y="5152"/>
            <a:chExt cx="358" cy="363"/>
          </a:xfrm>
        </p:grpSpPr>
        <p:sp>
          <p:nvSpPr>
            <p:cNvPr id="516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7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8" name="AutoShape 1557"/>
          <p:cNvCxnSpPr>
            <a:cxnSpLocks noChangeShapeType="1"/>
            <a:stCxn id="516" idx="3"/>
          </p:cNvCxnSpPr>
          <p:nvPr/>
        </p:nvCxnSpPr>
        <p:spPr bwMode="auto">
          <a:xfrm flipV="1">
            <a:off x="3852763" y="3749917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9" name="Elbow Connector 518"/>
          <p:cNvCxnSpPr/>
          <p:nvPr/>
        </p:nvCxnSpPr>
        <p:spPr>
          <a:xfrm rot="5400000">
            <a:off x="2018304" y="4630871"/>
            <a:ext cx="190813" cy="402439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Elbow Connector 519"/>
          <p:cNvCxnSpPr>
            <a:stCxn id="517" idx="7"/>
          </p:cNvCxnSpPr>
          <p:nvPr/>
        </p:nvCxnSpPr>
        <p:spPr>
          <a:xfrm>
            <a:off x="3871133" y="4703797"/>
            <a:ext cx="655781" cy="179250"/>
          </a:xfrm>
          <a:prstGeom prst="bentConnector3">
            <a:avLst>
              <a:gd name="adj1" fmla="val -2289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1" name="TextBox 520"/>
              <p:cNvSpPr txBox="1"/>
              <p:nvPr/>
            </p:nvSpPr>
            <p:spPr>
              <a:xfrm>
                <a:off x="2186684" y="2366872"/>
                <a:ext cx="5068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521" name="TextBox 5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6684" y="2366872"/>
                <a:ext cx="506869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2" name="TextBox 521"/>
          <p:cNvSpPr txBox="1"/>
          <p:nvPr/>
        </p:nvSpPr>
        <p:spPr>
          <a:xfrm>
            <a:off x="1158080" y="2571140"/>
            <a:ext cx="109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BL=0.45V</a:t>
            </a:r>
            <a:endParaRPr lang="en-US" sz="16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3" name="TextBox 522"/>
              <p:cNvSpPr txBox="1"/>
              <p:nvPr/>
            </p:nvSpPr>
            <p:spPr>
              <a:xfrm>
                <a:off x="3720846" y="2559411"/>
                <a:ext cx="12305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𝐁𝐋</m:t>
                          </m:r>
                        </m:e>
                      </m:acc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𝟒𝐕</m:t>
                      </m:r>
                    </m:oMath>
                  </m:oMathPara>
                </a14:m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23" name="TextBox 5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0846" y="2559411"/>
                <a:ext cx="1230530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4" name="TextBox 523"/>
              <p:cNvSpPr txBox="1"/>
              <p:nvPr/>
            </p:nvSpPr>
            <p:spPr>
              <a:xfrm>
                <a:off x="4333774" y="3803647"/>
                <a:ext cx="5068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524" name="TextBox 5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774" y="3803647"/>
                <a:ext cx="506869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5" name="TextBox 524"/>
          <p:cNvSpPr txBox="1"/>
          <p:nvPr/>
        </p:nvSpPr>
        <p:spPr>
          <a:xfrm>
            <a:off x="1706468" y="4902168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OUT</a:t>
            </a:r>
            <a:endParaRPr lang="en-US" sz="16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6" name="TextBox 525"/>
              <p:cNvSpPr txBox="1"/>
              <p:nvPr/>
            </p:nvSpPr>
            <p:spPr>
              <a:xfrm>
                <a:off x="4155946" y="4883047"/>
                <a:ext cx="663964" cy="3391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𝐎𝐔𝐓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526" name="TextBox 5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946" y="4883047"/>
                <a:ext cx="663964" cy="3391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7" name="TextBox 526"/>
          <p:cNvSpPr txBox="1"/>
          <p:nvPr/>
        </p:nvSpPr>
        <p:spPr>
          <a:xfrm>
            <a:off x="2286004" y="2913874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M5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3473578" y="2919627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M6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2302862" y="3871483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3467100" y="3867298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2287020" y="3396679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M3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3464812" y="3391588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M4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2" name="TextBox 411"/>
              <p:cNvSpPr txBox="1"/>
              <p:nvPr/>
            </p:nvSpPr>
            <p:spPr>
              <a:xfrm>
                <a:off x="1312530" y="3827074"/>
                <a:ext cx="5068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12" name="TextBox 4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2530" y="3827074"/>
                <a:ext cx="506869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4" name="TextBox 113"/>
          <p:cNvSpPr txBox="1"/>
          <p:nvPr/>
        </p:nvSpPr>
        <p:spPr>
          <a:xfrm>
            <a:off x="5337347" y="3040032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EN</a:t>
            </a:r>
            <a:endParaRPr lang="en-US" sz="1600" b="1" dirty="0">
              <a:solidFill>
                <a:srgbClr val="C00000"/>
              </a:solidFill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>
            <a:off x="6302665" y="3341428"/>
            <a:ext cx="74315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6302665" y="3696360"/>
            <a:ext cx="74315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6312451" y="3696360"/>
            <a:ext cx="243584" cy="23576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1" name="TextBox 130"/>
              <p:cNvSpPr txBox="1"/>
              <p:nvPr/>
            </p:nvSpPr>
            <p:spPr>
              <a:xfrm>
                <a:off x="5164015" y="3620160"/>
                <a:ext cx="1088760" cy="616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OUT,</a:t>
                </a:r>
                <a:r>
                  <a:rPr lang="en-US" sz="1600" b="1" dirty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00" b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600" b="1" i="0">
                            <a:solidFill>
                              <a:srgbClr val="C00000"/>
                            </a:solidFill>
                            <a:latin typeface="Cambria Math"/>
                          </a:rPr>
                          <m:t>𝐎𝐔𝐓</m:t>
                        </m:r>
                      </m:e>
                    </m:acc>
                  </m:oMath>
                </a14:m>
                <a:endParaRPr lang="en-US" sz="1600" b="1" dirty="0">
                  <a:solidFill>
                    <a:srgbClr val="C00000"/>
                  </a:solidFill>
                  <a:latin typeface="Cambria" panose="02040503050406030204" pitchFamily="18" charset="0"/>
                </a:endParaRPr>
              </a:p>
              <a:p>
                <a:r>
                  <a:rPr lang="en-US" dirty="0" smtClean="0">
                    <a:solidFill>
                      <a:srgbClr val="C00000"/>
                    </a:solidFill>
                  </a:rPr>
                  <a:t> 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31" name="TextBox 1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015" y="3620160"/>
                <a:ext cx="1088760" cy="616131"/>
              </a:xfrm>
              <a:prstGeom prst="rect">
                <a:avLst/>
              </a:prstGeom>
              <a:blipFill rotWithShape="1">
                <a:blip r:embed="rId7"/>
                <a:stretch>
                  <a:fillRect l="-2793" t="-2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1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dirty="0" smtClean="0"/>
          </a:p>
        </p:txBody>
      </p:sp>
      <p:sp>
        <p:nvSpPr>
          <p:cNvPr id="123" name="TextBox 122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PMOS-input Latch SA 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962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ctangle 167"/>
          <p:cNvSpPr/>
          <p:nvPr/>
        </p:nvSpPr>
        <p:spPr>
          <a:xfrm>
            <a:off x="5211640" y="2834557"/>
            <a:ext cx="3668353" cy="20929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ctangle 342"/>
          <p:cNvSpPr/>
          <p:nvPr/>
        </p:nvSpPr>
        <p:spPr>
          <a:xfrm>
            <a:off x="1225657" y="2032700"/>
            <a:ext cx="3614986" cy="3552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4" name="AutoShape 1534"/>
          <p:cNvCxnSpPr>
            <a:cxnSpLocks noChangeShapeType="1"/>
          </p:cNvCxnSpPr>
          <p:nvPr/>
        </p:nvCxnSpPr>
        <p:spPr bwMode="auto">
          <a:xfrm flipV="1">
            <a:off x="2350006" y="2954510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5" name="AutoShape 1535"/>
          <p:cNvSpPr>
            <a:spLocks noChangeAspect="1" noChangeArrowheads="1"/>
          </p:cNvSpPr>
          <p:nvPr/>
        </p:nvSpPr>
        <p:spPr bwMode="auto">
          <a:xfrm>
            <a:off x="2263138" y="3021050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26" name="AutoShape 1536"/>
          <p:cNvCxnSpPr>
            <a:cxnSpLocks noChangeShapeType="1"/>
          </p:cNvCxnSpPr>
          <p:nvPr/>
        </p:nvCxnSpPr>
        <p:spPr bwMode="auto">
          <a:xfrm>
            <a:off x="2350006" y="295366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7" name="AutoShape 1537"/>
          <p:cNvCxnSpPr>
            <a:cxnSpLocks noChangeShapeType="1"/>
          </p:cNvCxnSpPr>
          <p:nvPr/>
        </p:nvCxnSpPr>
        <p:spPr bwMode="auto">
          <a:xfrm>
            <a:off x="2350768" y="3141497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28" name="Group 427"/>
          <p:cNvGrpSpPr>
            <a:grpSpLocks/>
          </p:cNvGrpSpPr>
          <p:nvPr/>
        </p:nvGrpSpPr>
        <p:grpSpPr bwMode="auto">
          <a:xfrm rot="10800000">
            <a:off x="3666996" y="2963367"/>
            <a:ext cx="227838" cy="188671"/>
            <a:chOff x="3604" y="5685"/>
            <a:chExt cx="299" cy="224"/>
          </a:xfrm>
        </p:grpSpPr>
        <p:cxnSp>
          <p:nvCxnSpPr>
            <p:cNvPr id="42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3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34" name="AutoShape 1554"/>
          <p:cNvCxnSpPr>
            <a:cxnSpLocks noChangeShapeType="1"/>
          </p:cNvCxnSpPr>
          <p:nvPr/>
        </p:nvCxnSpPr>
        <p:spPr bwMode="auto">
          <a:xfrm flipV="1">
            <a:off x="2313430" y="2957037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5" name="AutoShape 1557"/>
          <p:cNvCxnSpPr>
            <a:cxnSpLocks noChangeShapeType="1"/>
          </p:cNvCxnSpPr>
          <p:nvPr/>
        </p:nvCxnSpPr>
        <p:spPr bwMode="auto">
          <a:xfrm flipV="1">
            <a:off x="2496944" y="3151195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6" name="AutoShape 1534"/>
          <p:cNvCxnSpPr>
            <a:cxnSpLocks noChangeShapeType="1"/>
          </p:cNvCxnSpPr>
          <p:nvPr/>
        </p:nvCxnSpPr>
        <p:spPr bwMode="auto">
          <a:xfrm flipV="1">
            <a:off x="3526026" y="3441686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7" name="AutoShape 1535"/>
          <p:cNvSpPr>
            <a:spLocks noChangeAspect="1" noChangeArrowheads="1"/>
          </p:cNvSpPr>
          <p:nvPr/>
        </p:nvSpPr>
        <p:spPr bwMode="auto">
          <a:xfrm>
            <a:off x="3439158" y="3508226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38" name="AutoShape 1536"/>
          <p:cNvCxnSpPr>
            <a:cxnSpLocks noChangeShapeType="1"/>
          </p:cNvCxnSpPr>
          <p:nvPr/>
        </p:nvCxnSpPr>
        <p:spPr bwMode="auto">
          <a:xfrm>
            <a:off x="3526026" y="3440844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9" name="AutoShape 1537"/>
          <p:cNvCxnSpPr>
            <a:cxnSpLocks noChangeShapeType="1"/>
          </p:cNvCxnSpPr>
          <p:nvPr/>
        </p:nvCxnSpPr>
        <p:spPr bwMode="auto">
          <a:xfrm>
            <a:off x="3526788" y="3628673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" name="Group 439"/>
          <p:cNvGrpSpPr>
            <a:grpSpLocks/>
          </p:cNvGrpSpPr>
          <p:nvPr/>
        </p:nvGrpSpPr>
        <p:grpSpPr bwMode="auto">
          <a:xfrm rot="10800000">
            <a:off x="2490976" y="3447190"/>
            <a:ext cx="227838" cy="188671"/>
            <a:chOff x="3604" y="5685"/>
            <a:chExt cx="299" cy="224"/>
          </a:xfrm>
        </p:grpSpPr>
        <p:cxnSp>
          <p:nvCxnSpPr>
            <p:cNvPr id="441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2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3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44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5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6" name="AutoShape 1554"/>
          <p:cNvCxnSpPr>
            <a:cxnSpLocks noChangeShapeType="1"/>
          </p:cNvCxnSpPr>
          <p:nvPr/>
        </p:nvCxnSpPr>
        <p:spPr bwMode="auto">
          <a:xfrm flipV="1">
            <a:off x="3489450" y="3444213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7" name="AutoShape 1513"/>
          <p:cNvCxnSpPr>
            <a:cxnSpLocks noChangeShapeType="1"/>
          </p:cNvCxnSpPr>
          <p:nvPr/>
        </p:nvCxnSpPr>
        <p:spPr bwMode="auto">
          <a:xfrm>
            <a:off x="3430648" y="4005798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8" name="Group 447"/>
          <p:cNvGrpSpPr>
            <a:grpSpLocks/>
          </p:cNvGrpSpPr>
          <p:nvPr/>
        </p:nvGrpSpPr>
        <p:grpSpPr bwMode="auto">
          <a:xfrm>
            <a:off x="3499990" y="3909778"/>
            <a:ext cx="175260" cy="186986"/>
            <a:chOff x="2517" y="3095"/>
            <a:chExt cx="230" cy="222"/>
          </a:xfrm>
        </p:grpSpPr>
        <p:cxnSp>
          <p:nvCxnSpPr>
            <p:cNvPr id="44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3" name="Group 452"/>
          <p:cNvGrpSpPr>
            <a:grpSpLocks/>
          </p:cNvGrpSpPr>
          <p:nvPr/>
        </p:nvGrpSpPr>
        <p:grpSpPr bwMode="auto">
          <a:xfrm rot="10800000">
            <a:off x="2491738" y="3915674"/>
            <a:ext cx="175260" cy="186986"/>
            <a:chOff x="2517" y="3095"/>
            <a:chExt cx="230" cy="222"/>
          </a:xfrm>
        </p:grpSpPr>
        <p:cxnSp>
          <p:nvCxnSpPr>
            <p:cNvPr id="454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5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6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7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58" name="AutoShape 1588"/>
          <p:cNvCxnSpPr>
            <a:cxnSpLocks noChangeShapeType="1"/>
          </p:cNvCxnSpPr>
          <p:nvPr/>
        </p:nvCxnSpPr>
        <p:spPr bwMode="auto">
          <a:xfrm>
            <a:off x="2663188" y="4013379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9" name="Elbow Connector 458"/>
          <p:cNvCxnSpPr/>
          <p:nvPr/>
        </p:nvCxnSpPr>
        <p:spPr>
          <a:xfrm rot="16200000" flipH="1">
            <a:off x="2475919" y="3766726"/>
            <a:ext cx="478648" cy="7142"/>
          </a:xfrm>
          <a:prstGeom prst="bentConnector5">
            <a:avLst>
              <a:gd name="adj1" fmla="val -1"/>
              <a:gd name="adj2" fmla="val 1560851"/>
              <a:gd name="adj3" fmla="val 10126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59"/>
          <p:cNvCxnSpPr/>
          <p:nvPr/>
        </p:nvCxnSpPr>
        <p:spPr>
          <a:xfrm rot="10800000" flipV="1">
            <a:off x="3439158" y="3540265"/>
            <a:ext cx="12700" cy="479463"/>
          </a:xfrm>
          <a:prstGeom prst="bentConnector4">
            <a:avLst>
              <a:gd name="adj1" fmla="val 850000"/>
              <a:gd name="adj2" fmla="val 9770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AutoShape 1557"/>
          <p:cNvCxnSpPr>
            <a:cxnSpLocks noChangeShapeType="1"/>
          </p:cNvCxnSpPr>
          <p:nvPr/>
        </p:nvCxnSpPr>
        <p:spPr bwMode="auto">
          <a:xfrm flipV="1">
            <a:off x="3663818" y="3144849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2" name="Elbow Connector 461"/>
          <p:cNvCxnSpPr/>
          <p:nvPr/>
        </p:nvCxnSpPr>
        <p:spPr>
          <a:xfrm flipV="1">
            <a:off x="2497707" y="2837854"/>
            <a:ext cx="1166111" cy="115815"/>
          </a:xfrm>
          <a:prstGeom prst="bentConnector3">
            <a:avLst>
              <a:gd name="adj1" fmla="val -64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AutoShape 1544"/>
          <p:cNvCxnSpPr>
            <a:cxnSpLocks noChangeShapeType="1"/>
          </p:cNvCxnSpPr>
          <p:nvPr/>
        </p:nvCxnSpPr>
        <p:spPr bwMode="auto">
          <a:xfrm flipH="1" flipV="1">
            <a:off x="3663818" y="2840908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4" name="AutoShape 1534"/>
          <p:cNvCxnSpPr>
            <a:cxnSpLocks noChangeShapeType="1"/>
          </p:cNvCxnSpPr>
          <p:nvPr/>
        </p:nvCxnSpPr>
        <p:spPr bwMode="auto">
          <a:xfrm flipV="1">
            <a:off x="2940554" y="2446510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5" name="AutoShape 1535"/>
          <p:cNvSpPr>
            <a:spLocks noChangeAspect="1" noChangeArrowheads="1"/>
          </p:cNvSpPr>
          <p:nvPr/>
        </p:nvSpPr>
        <p:spPr bwMode="auto">
          <a:xfrm>
            <a:off x="2853686" y="2513050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66" name="AutoShape 1536"/>
          <p:cNvCxnSpPr>
            <a:cxnSpLocks noChangeShapeType="1"/>
          </p:cNvCxnSpPr>
          <p:nvPr/>
        </p:nvCxnSpPr>
        <p:spPr bwMode="auto">
          <a:xfrm>
            <a:off x="2940554" y="244566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7" name="AutoShape 1537"/>
          <p:cNvCxnSpPr>
            <a:cxnSpLocks noChangeShapeType="1"/>
          </p:cNvCxnSpPr>
          <p:nvPr/>
        </p:nvCxnSpPr>
        <p:spPr bwMode="auto">
          <a:xfrm>
            <a:off x="2941316" y="2633497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8" name="AutoShape 1554"/>
          <p:cNvCxnSpPr>
            <a:cxnSpLocks noChangeShapeType="1"/>
          </p:cNvCxnSpPr>
          <p:nvPr/>
        </p:nvCxnSpPr>
        <p:spPr bwMode="auto">
          <a:xfrm flipV="1">
            <a:off x="2903978" y="2449037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9" name="AutoShape 1557"/>
          <p:cNvCxnSpPr>
            <a:cxnSpLocks noChangeShapeType="1"/>
          </p:cNvCxnSpPr>
          <p:nvPr/>
        </p:nvCxnSpPr>
        <p:spPr bwMode="auto">
          <a:xfrm flipV="1">
            <a:off x="3085458" y="2633497"/>
            <a:ext cx="762" cy="201061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0" name="AutoShape 1557"/>
          <p:cNvCxnSpPr>
            <a:cxnSpLocks noChangeShapeType="1"/>
          </p:cNvCxnSpPr>
          <p:nvPr/>
        </p:nvCxnSpPr>
        <p:spPr bwMode="auto">
          <a:xfrm flipV="1">
            <a:off x="2498721" y="3632685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" name="AutoShape 1557"/>
          <p:cNvCxnSpPr>
            <a:cxnSpLocks noChangeShapeType="1"/>
          </p:cNvCxnSpPr>
          <p:nvPr/>
        </p:nvCxnSpPr>
        <p:spPr bwMode="auto">
          <a:xfrm flipV="1">
            <a:off x="3665407" y="3628668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2" name="AutoShape 1547"/>
          <p:cNvCxnSpPr>
            <a:cxnSpLocks noChangeShapeType="1"/>
          </p:cNvCxnSpPr>
          <p:nvPr/>
        </p:nvCxnSpPr>
        <p:spPr bwMode="auto">
          <a:xfrm>
            <a:off x="3015230" y="2301956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3" name="AutoShape 1548"/>
          <p:cNvCxnSpPr>
            <a:cxnSpLocks noChangeShapeType="1"/>
          </p:cNvCxnSpPr>
          <p:nvPr/>
        </p:nvCxnSpPr>
        <p:spPr bwMode="auto">
          <a:xfrm>
            <a:off x="3080000" y="2311222"/>
            <a:ext cx="762" cy="1255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74" name="Group 473"/>
          <p:cNvGrpSpPr>
            <a:grpSpLocks/>
          </p:cNvGrpSpPr>
          <p:nvPr/>
        </p:nvGrpSpPr>
        <p:grpSpPr bwMode="auto">
          <a:xfrm>
            <a:off x="2459988" y="4231105"/>
            <a:ext cx="80772" cy="21057"/>
            <a:chOff x="5668" y="4633"/>
            <a:chExt cx="106" cy="25"/>
          </a:xfrm>
        </p:grpSpPr>
        <p:cxnSp>
          <p:nvCxnSpPr>
            <p:cNvPr id="475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6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7" name="Group 476"/>
          <p:cNvGrpSpPr>
            <a:grpSpLocks/>
          </p:cNvGrpSpPr>
          <p:nvPr/>
        </p:nvGrpSpPr>
        <p:grpSpPr bwMode="auto">
          <a:xfrm>
            <a:off x="3628896" y="4226762"/>
            <a:ext cx="80772" cy="21057"/>
            <a:chOff x="5668" y="4633"/>
            <a:chExt cx="106" cy="25"/>
          </a:xfrm>
        </p:grpSpPr>
        <p:cxnSp>
          <p:nvCxnSpPr>
            <p:cNvPr id="478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9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80" name="AutoShape 1544"/>
          <p:cNvCxnSpPr>
            <a:cxnSpLocks noChangeShapeType="1"/>
          </p:cNvCxnSpPr>
          <p:nvPr/>
        </p:nvCxnSpPr>
        <p:spPr bwMode="auto">
          <a:xfrm flipH="1" flipV="1">
            <a:off x="3670166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" name="AutoShape 1544"/>
          <p:cNvCxnSpPr>
            <a:cxnSpLocks noChangeShapeType="1"/>
          </p:cNvCxnSpPr>
          <p:nvPr/>
        </p:nvCxnSpPr>
        <p:spPr bwMode="auto">
          <a:xfrm flipH="1" flipV="1">
            <a:off x="2495355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2" name="AutoShape 1544"/>
          <p:cNvCxnSpPr>
            <a:cxnSpLocks noChangeShapeType="1"/>
          </p:cNvCxnSpPr>
          <p:nvPr/>
        </p:nvCxnSpPr>
        <p:spPr bwMode="auto">
          <a:xfrm flipH="1">
            <a:off x="2840986" y="3835297"/>
            <a:ext cx="82042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3" name="AutoShape 1544"/>
          <p:cNvCxnSpPr>
            <a:cxnSpLocks noChangeShapeType="1"/>
          </p:cNvCxnSpPr>
          <p:nvPr/>
        </p:nvCxnSpPr>
        <p:spPr bwMode="auto">
          <a:xfrm flipH="1">
            <a:off x="2485008" y="3719936"/>
            <a:ext cx="86525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4" name="AutoShape 1513"/>
          <p:cNvCxnSpPr>
            <a:cxnSpLocks noChangeShapeType="1"/>
          </p:cNvCxnSpPr>
          <p:nvPr/>
        </p:nvCxnSpPr>
        <p:spPr bwMode="auto">
          <a:xfrm>
            <a:off x="1843148" y="4005798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5" name="Group 484"/>
          <p:cNvGrpSpPr>
            <a:grpSpLocks/>
          </p:cNvGrpSpPr>
          <p:nvPr/>
        </p:nvGrpSpPr>
        <p:grpSpPr bwMode="auto">
          <a:xfrm>
            <a:off x="1912490" y="3909778"/>
            <a:ext cx="175260" cy="186986"/>
            <a:chOff x="2517" y="3095"/>
            <a:chExt cx="230" cy="222"/>
          </a:xfrm>
        </p:grpSpPr>
        <p:cxnSp>
          <p:nvCxnSpPr>
            <p:cNvPr id="48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90" name="Group 489"/>
          <p:cNvGrpSpPr>
            <a:grpSpLocks/>
          </p:cNvGrpSpPr>
          <p:nvPr/>
        </p:nvGrpSpPr>
        <p:grpSpPr bwMode="auto">
          <a:xfrm>
            <a:off x="2041396" y="4226762"/>
            <a:ext cx="80772" cy="21057"/>
            <a:chOff x="5668" y="4633"/>
            <a:chExt cx="106" cy="25"/>
          </a:xfrm>
        </p:grpSpPr>
        <p:cxnSp>
          <p:nvCxnSpPr>
            <p:cNvPr id="491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2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3" name="AutoShape 1544"/>
          <p:cNvCxnSpPr>
            <a:cxnSpLocks noChangeShapeType="1"/>
          </p:cNvCxnSpPr>
          <p:nvPr/>
        </p:nvCxnSpPr>
        <p:spPr bwMode="auto">
          <a:xfrm flipH="1" flipV="1">
            <a:off x="2082666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4" name="Group 493"/>
          <p:cNvGrpSpPr>
            <a:grpSpLocks/>
          </p:cNvGrpSpPr>
          <p:nvPr/>
        </p:nvGrpSpPr>
        <p:grpSpPr bwMode="auto">
          <a:xfrm rot="10800000">
            <a:off x="4015738" y="3915674"/>
            <a:ext cx="175260" cy="186986"/>
            <a:chOff x="2517" y="3095"/>
            <a:chExt cx="230" cy="222"/>
          </a:xfrm>
        </p:grpSpPr>
        <p:cxnSp>
          <p:nvCxnSpPr>
            <p:cNvPr id="495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6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7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8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9" name="AutoShape 1588"/>
          <p:cNvCxnSpPr>
            <a:cxnSpLocks noChangeShapeType="1"/>
          </p:cNvCxnSpPr>
          <p:nvPr/>
        </p:nvCxnSpPr>
        <p:spPr bwMode="auto">
          <a:xfrm>
            <a:off x="4187188" y="4013379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00" name="Group 499"/>
          <p:cNvGrpSpPr>
            <a:grpSpLocks/>
          </p:cNvGrpSpPr>
          <p:nvPr/>
        </p:nvGrpSpPr>
        <p:grpSpPr bwMode="auto">
          <a:xfrm>
            <a:off x="3983988" y="4231105"/>
            <a:ext cx="80772" cy="21057"/>
            <a:chOff x="5668" y="4633"/>
            <a:chExt cx="106" cy="25"/>
          </a:xfrm>
        </p:grpSpPr>
        <p:cxnSp>
          <p:nvCxnSpPr>
            <p:cNvPr id="501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2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503" name="AutoShape 1544"/>
          <p:cNvCxnSpPr>
            <a:cxnSpLocks noChangeShapeType="1"/>
          </p:cNvCxnSpPr>
          <p:nvPr/>
        </p:nvCxnSpPr>
        <p:spPr bwMode="auto">
          <a:xfrm flipH="1" flipV="1">
            <a:off x="4019355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4" name="Elbow Connector 503"/>
          <p:cNvCxnSpPr/>
          <p:nvPr/>
        </p:nvCxnSpPr>
        <p:spPr>
          <a:xfrm flipV="1">
            <a:off x="2104134" y="3786013"/>
            <a:ext cx="404876" cy="124607"/>
          </a:xfrm>
          <a:prstGeom prst="bentConnector3">
            <a:avLst>
              <a:gd name="adj1" fmla="val -3324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/>
          <p:nvPr/>
        </p:nvCxnSpPr>
        <p:spPr>
          <a:xfrm>
            <a:off x="3678934" y="3750491"/>
            <a:ext cx="334010" cy="166025"/>
          </a:xfrm>
          <a:prstGeom prst="bentConnector3">
            <a:avLst>
              <a:gd name="adj1" fmla="val 9943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AutoShape 1544"/>
          <p:cNvCxnSpPr>
            <a:cxnSpLocks noChangeShapeType="1"/>
          </p:cNvCxnSpPr>
          <p:nvPr/>
        </p:nvCxnSpPr>
        <p:spPr bwMode="auto">
          <a:xfrm>
            <a:off x="2670046" y="2537855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7" name="AutoShape 1544"/>
          <p:cNvCxnSpPr>
            <a:cxnSpLocks noChangeShapeType="1"/>
          </p:cNvCxnSpPr>
          <p:nvPr/>
        </p:nvCxnSpPr>
        <p:spPr bwMode="auto">
          <a:xfrm>
            <a:off x="2072384" y="3043934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8" name="AutoShape 1544"/>
          <p:cNvCxnSpPr>
            <a:cxnSpLocks noChangeShapeType="1"/>
          </p:cNvCxnSpPr>
          <p:nvPr/>
        </p:nvCxnSpPr>
        <p:spPr bwMode="auto">
          <a:xfrm>
            <a:off x="3895060" y="3058965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9" name="AutoShape 1544"/>
          <p:cNvCxnSpPr>
            <a:cxnSpLocks noChangeShapeType="1"/>
          </p:cNvCxnSpPr>
          <p:nvPr/>
        </p:nvCxnSpPr>
        <p:spPr bwMode="auto">
          <a:xfrm>
            <a:off x="1706468" y="4005798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0" name="AutoShape 1544"/>
          <p:cNvCxnSpPr>
            <a:cxnSpLocks noChangeShapeType="1"/>
          </p:cNvCxnSpPr>
          <p:nvPr/>
        </p:nvCxnSpPr>
        <p:spPr bwMode="auto">
          <a:xfrm>
            <a:off x="4219192" y="4012148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1" name="Group 510"/>
          <p:cNvGrpSpPr>
            <a:grpSpLocks/>
          </p:cNvGrpSpPr>
          <p:nvPr/>
        </p:nvGrpSpPr>
        <p:grpSpPr bwMode="auto">
          <a:xfrm rot="5400000">
            <a:off x="2178531" y="4452492"/>
            <a:ext cx="272796" cy="305748"/>
            <a:chOff x="4184" y="5152"/>
            <a:chExt cx="358" cy="363"/>
          </a:xfrm>
        </p:grpSpPr>
        <p:sp>
          <p:nvSpPr>
            <p:cNvPr id="512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3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4" name="AutoShape 1557"/>
          <p:cNvCxnSpPr>
            <a:cxnSpLocks noChangeShapeType="1"/>
            <a:stCxn id="512" idx="3"/>
          </p:cNvCxnSpPr>
          <p:nvPr/>
        </p:nvCxnSpPr>
        <p:spPr bwMode="auto">
          <a:xfrm flipV="1">
            <a:off x="2314929" y="3780743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5" name="Group 514"/>
          <p:cNvGrpSpPr>
            <a:grpSpLocks/>
          </p:cNvGrpSpPr>
          <p:nvPr/>
        </p:nvGrpSpPr>
        <p:grpSpPr bwMode="auto">
          <a:xfrm rot="5400000">
            <a:off x="3716365" y="4421666"/>
            <a:ext cx="272796" cy="305748"/>
            <a:chOff x="4184" y="5152"/>
            <a:chExt cx="358" cy="363"/>
          </a:xfrm>
        </p:grpSpPr>
        <p:sp>
          <p:nvSpPr>
            <p:cNvPr id="516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7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8" name="AutoShape 1557"/>
          <p:cNvCxnSpPr>
            <a:cxnSpLocks noChangeShapeType="1"/>
            <a:stCxn id="516" idx="3"/>
          </p:cNvCxnSpPr>
          <p:nvPr/>
        </p:nvCxnSpPr>
        <p:spPr bwMode="auto">
          <a:xfrm flipV="1">
            <a:off x="3852763" y="3749917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9" name="Elbow Connector 518"/>
          <p:cNvCxnSpPr/>
          <p:nvPr/>
        </p:nvCxnSpPr>
        <p:spPr>
          <a:xfrm rot="5400000">
            <a:off x="2018304" y="4630871"/>
            <a:ext cx="190813" cy="402439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Elbow Connector 519"/>
          <p:cNvCxnSpPr>
            <a:stCxn id="517" idx="7"/>
          </p:cNvCxnSpPr>
          <p:nvPr/>
        </p:nvCxnSpPr>
        <p:spPr>
          <a:xfrm>
            <a:off x="3871133" y="4703797"/>
            <a:ext cx="655781" cy="179250"/>
          </a:xfrm>
          <a:prstGeom prst="bentConnector3">
            <a:avLst>
              <a:gd name="adj1" fmla="val -2289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1" name="TextBox 520"/>
              <p:cNvSpPr txBox="1"/>
              <p:nvPr/>
            </p:nvSpPr>
            <p:spPr>
              <a:xfrm>
                <a:off x="2186684" y="2366872"/>
                <a:ext cx="5068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521" name="TextBox 5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6684" y="2366872"/>
                <a:ext cx="506869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2" name="TextBox 521"/>
          <p:cNvSpPr txBox="1"/>
          <p:nvPr/>
        </p:nvSpPr>
        <p:spPr>
          <a:xfrm>
            <a:off x="1158080" y="2571140"/>
            <a:ext cx="109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BL=0.45V</a:t>
            </a:r>
            <a:endParaRPr lang="en-US" sz="16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3" name="TextBox 522"/>
              <p:cNvSpPr txBox="1"/>
              <p:nvPr/>
            </p:nvSpPr>
            <p:spPr>
              <a:xfrm>
                <a:off x="3720846" y="2559411"/>
                <a:ext cx="12305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𝐁𝐋</m:t>
                          </m:r>
                        </m:e>
                      </m:acc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𝟒𝐕</m:t>
                      </m:r>
                    </m:oMath>
                  </m:oMathPara>
                </a14:m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23" name="TextBox 5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0846" y="2559411"/>
                <a:ext cx="1230530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4" name="TextBox 523"/>
              <p:cNvSpPr txBox="1"/>
              <p:nvPr/>
            </p:nvSpPr>
            <p:spPr>
              <a:xfrm>
                <a:off x="4333774" y="3803647"/>
                <a:ext cx="5068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524" name="TextBox 5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774" y="3803647"/>
                <a:ext cx="506869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5" name="TextBox 524"/>
          <p:cNvSpPr txBox="1"/>
          <p:nvPr/>
        </p:nvSpPr>
        <p:spPr>
          <a:xfrm>
            <a:off x="1706468" y="4902168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OUT</a:t>
            </a:r>
            <a:endParaRPr lang="en-US" sz="16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6" name="TextBox 525"/>
              <p:cNvSpPr txBox="1"/>
              <p:nvPr/>
            </p:nvSpPr>
            <p:spPr>
              <a:xfrm>
                <a:off x="4155946" y="4883047"/>
                <a:ext cx="663964" cy="3391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𝐎𝐔𝐓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526" name="TextBox 5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946" y="4883047"/>
                <a:ext cx="663964" cy="3391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7" name="TextBox 526"/>
          <p:cNvSpPr txBox="1"/>
          <p:nvPr/>
        </p:nvSpPr>
        <p:spPr>
          <a:xfrm>
            <a:off x="2286004" y="2913874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M5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3473578" y="2919627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M6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2302862" y="3871483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3467100" y="3867298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2287020" y="3396679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M3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3464812" y="3391588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M4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2" name="TextBox 411"/>
              <p:cNvSpPr txBox="1"/>
              <p:nvPr/>
            </p:nvSpPr>
            <p:spPr>
              <a:xfrm>
                <a:off x="1312530" y="3827074"/>
                <a:ext cx="5068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12" name="TextBox 4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2530" y="3827074"/>
                <a:ext cx="506869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4" name="TextBox 113"/>
          <p:cNvSpPr txBox="1"/>
          <p:nvPr/>
        </p:nvSpPr>
        <p:spPr>
          <a:xfrm>
            <a:off x="5337347" y="3040032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EN</a:t>
            </a:r>
            <a:endParaRPr lang="en-US" sz="1600" b="1" dirty="0">
              <a:solidFill>
                <a:srgbClr val="C00000"/>
              </a:solidFill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>
            <a:off x="6302665" y="3341428"/>
            <a:ext cx="74315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6302665" y="3673678"/>
            <a:ext cx="2288885" cy="2268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6312451" y="3696360"/>
            <a:ext cx="243584" cy="5427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1" name="TextBox 130"/>
              <p:cNvSpPr txBox="1"/>
              <p:nvPr/>
            </p:nvSpPr>
            <p:spPr>
              <a:xfrm>
                <a:off x="5164015" y="3620160"/>
                <a:ext cx="1088760" cy="616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OUT,</a:t>
                </a:r>
                <a:r>
                  <a:rPr lang="en-US" sz="1600" b="1" dirty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00" b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600" b="1" i="0">
                            <a:solidFill>
                              <a:srgbClr val="C00000"/>
                            </a:solidFill>
                            <a:latin typeface="Cambria Math"/>
                          </a:rPr>
                          <m:t>𝐎𝐔𝐓</m:t>
                        </m:r>
                      </m:e>
                    </m:acc>
                  </m:oMath>
                </a14:m>
                <a:endParaRPr lang="en-US" sz="1600" b="1" dirty="0">
                  <a:solidFill>
                    <a:srgbClr val="C00000"/>
                  </a:solidFill>
                  <a:latin typeface="Cambria" panose="02040503050406030204" pitchFamily="18" charset="0"/>
                </a:endParaRPr>
              </a:p>
              <a:p>
                <a:r>
                  <a:rPr lang="en-US" dirty="0" smtClean="0">
                    <a:solidFill>
                      <a:srgbClr val="C00000"/>
                    </a:solidFill>
                  </a:rPr>
                  <a:t> 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31" name="TextBox 1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015" y="3620160"/>
                <a:ext cx="1088760" cy="616131"/>
              </a:xfrm>
              <a:prstGeom prst="rect">
                <a:avLst/>
              </a:prstGeom>
              <a:blipFill rotWithShape="1">
                <a:blip r:embed="rId7"/>
                <a:stretch>
                  <a:fillRect l="-2793" t="-2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1" name="Straight Connector 120"/>
          <p:cNvCxnSpPr/>
          <p:nvPr/>
        </p:nvCxnSpPr>
        <p:spPr>
          <a:xfrm>
            <a:off x="7040357" y="3090726"/>
            <a:ext cx="1551193" cy="502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049882" y="3701787"/>
            <a:ext cx="487171" cy="251017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7537053" y="3952799"/>
            <a:ext cx="1054497" cy="5"/>
          </a:xfrm>
          <a:prstGeom prst="line">
            <a:avLst/>
          </a:prstGeom>
          <a:ln w="190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7052276" y="2817489"/>
            <a:ext cx="0" cy="2099617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7537053" y="2859969"/>
            <a:ext cx="0" cy="2099617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V="1">
            <a:off x="7052276" y="3095752"/>
            <a:ext cx="0" cy="24567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251196" y="1600200"/>
            <a:ext cx="1158778" cy="1140217"/>
          </a:xfrm>
          <a:prstGeom prst="straightConnector1">
            <a:avLst/>
          </a:prstGeom>
          <a:ln w="15875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4369493" y="1348859"/>
                <a:ext cx="8552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0000"/>
                    </a:solidFill>
                  </a:rPr>
                  <a:t>V=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𝐕</m:t>
                        </m:r>
                      </m:e>
                      <m:sub>
                        <m:r>
                          <a:rPr lang="en-US" b="1" i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𝐃𝐃</m:t>
                        </m:r>
                      </m:sub>
                    </m:sSub>
                  </m:oMath>
                </a14:m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493" y="1348859"/>
                <a:ext cx="855234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642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5" name="Straight Arrow Connector 134"/>
          <p:cNvCxnSpPr/>
          <p:nvPr/>
        </p:nvCxnSpPr>
        <p:spPr>
          <a:xfrm>
            <a:off x="2631183" y="2902147"/>
            <a:ext cx="0" cy="391120"/>
          </a:xfrm>
          <a:prstGeom prst="straightConnector1">
            <a:avLst/>
          </a:prstGeom>
          <a:ln w="38100">
            <a:solidFill>
              <a:srgbClr val="00B05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>
            <a:off x="3498463" y="2902147"/>
            <a:ext cx="0" cy="391120"/>
          </a:xfrm>
          <a:prstGeom prst="straightConnector1">
            <a:avLst/>
          </a:prstGeom>
          <a:ln w="63500">
            <a:solidFill>
              <a:srgbClr val="00B05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dirty="0" smtClean="0"/>
          </a:p>
        </p:txBody>
      </p:sp>
      <p:sp>
        <p:nvSpPr>
          <p:cNvPr id="132" name="TextBox 131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PMOS-input Latch SA 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309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Offset Voltage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343" name="Rectangle 342"/>
          <p:cNvSpPr/>
          <p:nvPr/>
        </p:nvSpPr>
        <p:spPr>
          <a:xfrm>
            <a:off x="1225657" y="2032700"/>
            <a:ext cx="3614986" cy="3552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4" name="AutoShape 1534"/>
          <p:cNvCxnSpPr>
            <a:cxnSpLocks noChangeShapeType="1"/>
          </p:cNvCxnSpPr>
          <p:nvPr/>
        </p:nvCxnSpPr>
        <p:spPr bwMode="auto">
          <a:xfrm flipV="1">
            <a:off x="2350006" y="2954510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5" name="AutoShape 1535"/>
          <p:cNvSpPr>
            <a:spLocks noChangeAspect="1" noChangeArrowheads="1"/>
          </p:cNvSpPr>
          <p:nvPr/>
        </p:nvSpPr>
        <p:spPr bwMode="auto">
          <a:xfrm>
            <a:off x="2263138" y="3021050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26" name="AutoShape 1536"/>
          <p:cNvCxnSpPr>
            <a:cxnSpLocks noChangeShapeType="1"/>
          </p:cNvCxnSpPr>
          <p:nvPr/>
        </p:nvCxnSpPr>
        <p:spPr bwMode="auto">
          <a:xfrm>
            <a:off x="2350006" y="295366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7" name="AutoShape 1537"/>
          <p:cNvCxnSpPr>
            <a:cxnSpLocks noChangeShapeType="1"/>
          </p:cNvCxnSpPr>
          <p:nvPr/>
        </p:nvCxnSpPr>
        <p:spPr bwMode="auto">
          <a:xfrm>
            <a:off x="2350768" y="3141497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28" name="Group 427"/>
          <p:cNvGrpSpPr>
            <a:grpSpLocks/>
          </p:cNvGrpSpPr>
          <p:nvPr/>
        </p:nvGrpSpPr>
        <p:grpSpPr bwMode="auto">
          <a:xfrm rot="10800000">
            <a:off x="3666996" y="2963367"/>
            <a:ext cx="227838" cy="188671"/>
            <a:chOff x="3604" y="5685"/>
            <a:chExt cx="299" cy="224"/>
          </a:xfrm>
        </p:grpSpPr>
        <p:cxnSp>
          <p:nvCxnSpPr>
            <p:cNvPr id="42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3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34" name="AutoShape 1554"/>
          <p:cNvCxnSpPr>
            <a:cxnSpLocks noChangeShapeType="1"/>
          </p:cNvCxnSpPr>
          <p:nvPr/>
        </p:nvCxnSpPr>
        <p:spPr bwMode="auto">
          <a:xfrm flipV="1">
            <a:off x="2313430" y="2957037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5" name="AutoShape 1557"/>
          <p:cNvCxnSpPr>
            <a:cxnSpLocks noChangeShapeType="1"/>
          </p:cNvCxnSpPr>
          <p:nvPr/>
        </p:nvCxnSpPr>
        <p:spPr bwMode="auto">
          <a:xfrm flipV="1">
            <a:off x="2496944" y="3151195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6" name="AutoShape 1534"/>
          <p:cNvCxnSpPr>
            <a:cxnSpLocks noChangeShapeType="1"/>
          </p:cNvCxnSpPr>
          <p:nvPr/>
        </p:nvCxnSpPr>
        <p:spPr bwMode="auto">
          <a:xfrm flipV="1">
            <a:off x="3526026" y="3441686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7" name="AutoShape 1535"/>
          <p:cNvSpPr>
            <a:spLocks noChangeAspect="1" noChangeArrowheads="1"/>
          </p:cNvSpPr>
          <p:nvPr/>
        </p:nvSpPr>
        <p:spPr bwMode="auto">
          <a:xfrm>
            <a:off x="3439158" y="3508226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38" name="AutoShape 1536"/>
          <p:cNvCxnSpPr>
            <a:cxnSpLocks noChangeShapeType="1"/>
          </p:cNvCxnSpPr>
          <p:nvPr/>
        </p:nvCxnSpPr>
        <p:spPr bwMode="auto">
          <a:xfrm>
            <a:off x="3526026" y="3440844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9" name="AutoShape 1537"/>
          <p:cNvCxnSpPr>
            <a:cxnSpLocks noChangeShapeType="1"/>
          </p:cNvCxnSpPr>
          <p:nvPr/>
        </p:nvCxnSpPr>
        <p:spPr bwMode="auto">
          <a:xfrm>
            <a:off x="3526788" y="3628673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" name="Group 439"/>
          <p:cNvGrpSpPr>
            <a:grpSpLocks/>
          </p:cNvGrpSpPr>
          <p:nvPr/>
        </p:nvGrpSpPr>
        <p:grpSpPr bwMode="auto">
          <a:xfrm rot="10800000">
            <a:off x="2490976" y="3447190"/>
            <a:ext cx="227838" cy="188671"/>
            <a:chOff x="3604" y="5685"/>
            <a:chExt cx="299" cy="224"/>
          </a:xfrm>
        </p:grpSpPr>
        <p:cxnSp>
          <p:nvCxnSpPr>
            <p:cNvPr id="441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2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3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44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5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6" name="AutoShape 1554"/>
          <p:cNvCxnSpPr>
            <a:cxnSpLocks noChangeShapeType="1"/>
          </p:cNvCxnSpPr>
          <p:nvPr/>
        </p:nvCxnSpPr>
        <p:spPr bwMode="auto">
          <a:xfrm flipV="1">
            <a:off x="3489450" y="3444213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7" name="AutoShape 1513"/>
          <p:cNvCxnSpPr>
            <a:cxnSpLocks noChangeShapeType="1"/>
          </p:cNvCxnSpPr>
          <p:nvPr/>
        </p:nvCxnSpPr>
        <p:spPr bwMode="auto">
          <a:xfrm>
            <a:off x="3430648" y="4005798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8" name="Group 447"/>
          <p:cNvGrpSpPr>
            <a:grpSpLocks/>
          </p:cNvGrpSpPr>
          <p:nvPr/>
        </p:nvGrpSpPr>
        <p:grpSpPr bwMode="auto">
          <a:xfrm>
            <a:off x="3499990" y="3909778"/>
            <a:ext cx="175260" cy="186986"/>
            <a:chOff x="2517" y="3095"/>
            <a:chExt cx="230" cy="222"/>
          </a:xfrm>
        </p:grpSpPr>
        <p:cxnSp>
          <p:nvCxnSpPr>
            <p:cNvPr id="44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3" name="Group 452"/>
          <p:cNvGrpSpPr>
            <a:grpSpLocks/>
          </p:cNvGrpSpPr>
          <p:nvPr/>
        </p:nvGrpSpPr>
        <p:grpSpPr bwMode="auto">
          <a:xfrm rot="10800000">
            <a:off x="2491738" y="3915674"/>
            <a:ext cx="175260" cy="186986"/>
            <a:chOff x="2517" y="3095"/>
            <a:chExt cx="230" cy="222"/>
          </a:xfrm>
        </p:grpSpPr>
        <p:cxnSp>
          <p:nvCxnSpPr>
            <p:cNvPr id="454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5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6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7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58" name="AutoShape 1588"/>
          <p:cNvCxnSpPr>
            <a:cxnSpLocks noChangeShapeType="1"/>
          </p:cNvCxnSpPr>
          <p:nvPr/>
        </p:nvCxnSpPr>
        <p:spPr bwMode="auto">
          <a:xfrm>
            <a:off x="2663188" y="4013379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9" name="Elbow Connector 458"/>
          <p:cNvCxnSpPr/>
          <p:nvPr/>
        </p:nvCxnSpPr>
        <p:spPr>
          <a:xfrm rot="16200000" flipH="1">
            <a:off x="2475919" y="3766726"/>
            <a:ext cx="478648" cy="7142"/>
          </a:xfrm>
          <a:prstGeom prst="bentConnector5">
            <a:avLst>
              <a:gd name="adj1" fmla="val -1"/>
              <a:gd name="adj2" fmla="val 1560851"/>
              <a:gd name="adj3" fmla="val 10126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59"/>
          <p:cNvCxnSpPr/>
          <p:nvPr/>
        </p:nvCxnSpPr>
        <p:spPr>
          <a:xfrm rot="10800000" flipV="1">
            <a:off x="3439158" y="3540265"/>
            <a:ext cx="12700" cy="479463"/>
          </a:xfrm>
          <a:prstGeom prst="bentConnector4">
            <a:avLst>
              <a:gd name="adj1" fmla="val 850000"/>
              <a:gd name="adj2" fmla="val 9770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AutoShape 1557"/>
          <p:cNvCxnSpPr>
            <a:cxnSpLocks noChangeShapeType="1"/>
          </p:cNvCxnSpPr>
          <p:nvPr/>
        </p:nvCxnSpPr>
        <p:spPr bwMode="auto">
          <a:xfrm flipV="1">
            <a:off x="3663818" y="3144849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2" name="Elbow Connector 461"/>
          <p:cNvCxnSpPr/>
          <p:nvPr/>
        </p:nvCxnSpPr>
        <p:spPr>
          <a:xfrm flipV="1">
            <a:off x="2497707" y="2837854"/>
            <a:ext cx="1166111" cy="115815"/>
          </a:xfrm>
          <a:prstGeom prst="bentConnector3">
            <a:avLst>
              <a:gd name="adj1" fmla="val -64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AutoShape 1544"/>
          <p:cNvCxnSpPr>
            <a:cxnSpLocks noChangeShapeType="1"/>
          </p:cNvCxnSpPr>
          <p:nvPr/>
        </p:nvCxnSpPr>
        <p:spPr bwMode="auto">
          <a:xfrm flipH="1" flipV="1">
            <a:off x="3663818" y="2840908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4" name="AutoShape 1534"/>
          <p:cNvCxnSpPr>
            <a:cxnSpLocks noChangeShapeType="1"/>
          </p:cNvCxnSpPr>
          <p:nvPr/>
        </p:nvCxnSpPr>
        <p:spPr bwMode="auto">
          <a:xfrm flipV="1">
            <a:off x="2940554" y="2446510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5" name="AutoShape 1535"/>
          <p:cNvSpPr>
            <a:spLocks noChangeAspect="1" noChangeArrowheads="1"/>
          </p:cNvSpPr>
          <p:nvPr/>
        </p:nvSpPr>
        <p:spPr bwMode="auto">
          <a:xfrm>
            <a:off x="2853686" y="2513050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66" name="AutoShape 1536"/>
          <p:cNvCxnSpPr>
            <a:cxnSpLocks noChangeShapeType="1"/>
          </p:cNvCxnSpPr>
          <p:nvPr/>
        </p:nvCxnSpPr>
        <p:spPr bwMode="auto">
          <a:xfrm>
            <a:off x="2940554" y="244566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7" name="AutoShape 1537"/>
          <p:cNvCxnSpPr>
            <a:cxnSpLocks noChangeShapeType="1"/>
          </p:cNvCxnSpPr>
          <p:nvPr/>
        </p:nvCxnSpPr>
        <p:spPr bwMode="auto">
          <a:xfrm>
            <a:off x="2941316" y="2633497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8" name="AutoShape 1554"/>
          <p:cNvCxnSpPr>
            <a:cxnSpLocks noChangeShapeType="1"/>
          </p:cNvCxnSpPr>
          <p:nvPr/>
        </p:nvCxnSpPr>
        <p:spPr bwMode="auto">
          <a:xfrm flipV="1">
            <a:off x="2903978" y="2449037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9" name="AutoShape 1557"/>
          <p:cNvCxnSpPr>
            <a:cxnSpLocks noChangeShapeType="1"/>
          </p:cNvCxnSpPr>
          <p:nvPr/>
        </p:nvCxnSpPr>
        <p:spPr bwMode="auto">
          <a:xfrm flipV="1">
            <a:off x="3085458" y="2633497"/>
            <a:ext cx="762" cy="201061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0" name="AutoShape 1557"/>
          <p:cNvCxnSpPr>
            <a:cxnSpLocks noChangeShapeType="1"/>
          </p:cNvCxnSpPr>
          <p:nvPr/>
        </p:nvCxnSpPr>
        <p:spPr bwMode="auto">
          <a:xfrm flipV="1">
            <a:off x="2498721" y="3632685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" name="AutoShape 1557"/>
          <p:cNvCxnSpPr>
            <a:cxnSpLocks noChangeShapeType="1"/>
          </p:cNvCxnSpPr>
          <p:nvPr/>
        </p:nvCxnSpPr>
        <p:spPr bwMode="auto">
          <a:xfrm flipV="1">
            <a:off x="3665407" y="3628668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2" name="AutoShape 1547"/>
          <p:cNvCxnSpPr>
            <a:cxnSpLocks noChangeShapeType="1"/>
          </p:cNvCxnSpPr>
          <p:nvPr/>
        </p:nvCxnSpPr>
        <p:spPr bwMode="auto">
          <a:xfrm>
            <a:off x="3015230" y="2301956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3" name="AutoShape 1548"/>
          <p:cNvCxnSpPr>
            <a:cxnSpLocks noChangeShapeType="1"/>
          </p:cNvCxnSpPr>
          <p:nvPr/>
        </p:nvCxnSpPr>
        <p:spPr bwMode="auto">
          <a:xfrm>
            <a:off x="3080000" y="2311222"/>
            <a:ext cx="762" cy="1255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74" name="Group 473"/>
          <p:cNvGrpSpPr>
            <a:grpSpLocks/>
          </p:cNvGrpSpPr>
          <p:nvPr/>
        </p:nvGrpSpPr>
        <p:grpSpPr bwMode="auto">
          <a:xfrm>
            <a:off x="2459988" y="4231105"/>
            <a:ext cx="80772" cy="21057"/>
            <a:chOff x="5668" y="4633"/>
            <a:chExt cx="106" cy="25"/>
          </a:xfrm>
        </p:grpSpPr>
        <p:cxnSp>
          <p:nvCxnSpPr>
            <p:cNvPr id="475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6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7" name="Group 476"/>
          <p:cNvGrpSpPr>
            <a:grpSpLocks/>
          </p:cNvGrpSpPr>
          <p:nvPr/>
        </p:nvGrpSpPr>
        <p:grpSpPr bwMode="auto">
          <a:xfrm>
            <a:off x="3628896" y="4226762"/>
            <a:ext cx="80772" cy="21057"/>
            <a:chOff x="5668" y="4633"/>
            <a:chExt cx="106" cy="25"/>
          </a:xfrm>
        </p:grpSpPr>
        <p:cxnSp>
          <p:nvCxnSpPr>
            <p:cNvPr id="478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9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80" name="AutoShape 1544"/>
          <p:cNvCxnSpPr>
            <a:cxnSpLocks noChangeShapeType="1"/>
          </p:cNvCxnSpPr>
          <p:nvPr/>
        </p:nvCxnSpPr>
        <p:spPr bwMode="auto">
          <a:xfrm flipH="1" flipV="1">
            <a:off x="3670166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" name="AutoShape 1544"/>
          <p:cNvCxnSpPr>
            <a:cxnSpLocks noChangeShapeType="1"/>
          </p:cNvCxnSpPr>
          <p:nvPr/>
        </p:nvCxnSpPr>
        <p:spPr bwMode="auto">
          <a:xfrm flipH="1" flipV="1">
            <a:off x="2495355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2" name="AutoShape 1544"/>
          <p:cNvCxnSpPr>
            <a:cxnSpLocks noChangeShapeType="1"/>
          </p:cNvCxnSpPr>
          <p:nvPr/>
        </p:nvCxnSpPr>
        <p:spPr bwMode="auto">
          <a:xfrm flipH="1">
            <a:off x="2840986" y="3835297"/>
            <a:ext cx="82042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3" name="AutoShape 1544"/>
          <p:cNvCxnSpPr>
            <a:cxnSpLocks noChangeShapeType="1"/>
          </p:cNvCxnSpPr>
          <p:nvPr/>
        </p:nvCxnSpPr>
        <p:spPr bwMode="auto">
          <a:xfrm flipH="1">
            <a:off x="2485008" y="3719936"/>
            <a:ext cx="86525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4" name="AutoShape 1513"/>
          <p:cNvCxnSpPr>
            <a:cxnSpLocks noChangeShapeType="1"/>
          </p:cNvCxnSpPr>
          <p:nvPr/>
        </p:nvCxnSpPr>
        <p:spPr bwMode="auto">
          <a:xfrm>
            <a:off x="1843148" y="4005798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5" name="Group 484"/>
          <p:cNvGrpSpPr>
            <a:grpSpLocks/>
          </p:cNvGrpSpPr>
          <p:nvPr/>
        </p:nvGrpSpPr>
        <p:grpSpPr bwMode="auto">
          <a:xfrm>
            <a:off x="1912490" y="3909778"/>
            <a:ext cx="175260" cy="186986"/>
            <a:chOff x="2517" y="3095"/>
            <a:chExt cx="230" cy="222"/>
          </a:xfrm>
        </p:grpSpPr>
        <p:cxnSp>
          <p:nvCxnSpPr>
            <p:cNvPr id="48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90" name="Group 489"/>
          <p:cNvGrpSpPr>
            <a:grpSpLocks/>
          </p:cNvGrpSpPr>
          <p:nvPr/>
        </p:nvGrpSpPr>
        <p:grpSpPr bwMode="auto">
          <a:xfrm>
            <a:off x="2041396" y="4226762"/>
            <a:ext cx="80772" cy="21057"/>
            <a:chOff x="5668" y="4633"/>
            <a:chExt cx="106" cy="25"/>
          </a:xfrm>
        </p:grpSpPr>
        <p:cxnSp>
          <p:nvCxnSpPr>
            <p:cNvPr id="491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2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3" name="AutoShape 1544"/>
          <p:cNvCxnSpPr>
            <a:cxnSpLocks noChangeShapeType="1"/>
          </p:cNvCxnSpPr>
          <p:nvPr/>
        </p:nvCxnSpPr>
        <p:spPr bwMode="auto">
          <a:xfrm flipH="1" flipV="1">
            <a:off x="2082666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4" name="Group 493"/>
          <p:cNvGrpSpPr>
            <a:grpSpLocks/>
          </p:cNvGrpSpPr>
          <p:nvPr/>
        </p:nvGrpSpPr>
        <p:grpSpPr bwMode="auto">
          <a:xfrm rot="10800000">
            <a:off x="4015738" y="3915674"/>
            <a:ext cx="175260" cy="186986"/>
            <a:chOff x="2517" y="3095"/>
            <a:chExt cx="230" cy="222"/>
          </a:xfrm>
        </p:grpSpPr>
        <p:cxnSp>
          <p:nvCxnSpPr>
            <p:cNvPr id="495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6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7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8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9" name="AutoShape 1588"/>
          <p:cNvCxnSpPr>
            <a:cxnSpLocks noChangeShapeType="1"/>
          </p:cNvCxnSpPr>
          <p:nvPr/>
        </p:nvCxnSpPr>
        <p:spPr bwMode="auto">
          <a:xfrm>
            <a:off x="4187188" y="4013379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00" name="Group 499"/>
          <p:cNvGrpSpPr>
            <a:grpSpLocks/>
          </p:cNvGrpSpPr>
          <p:nvPr/>
        </p:nvGrpSpPr>
        <p:grpSpPr bwMode="auto">
          <a:xfrm>
            <a:off x="3983988" y="4231105"/>
            <a:ext cx="80772" cy="21057"/>
            <a:chOff x="5668" y="4633"/>
            <a:chExt cx="106" cy="25"/>
          </a:xfrm>
        </p:grpSpPr>
        <p:cxnSp>
          <p:nvCxnSpPr>
            <p:cNvPr id="501" name="AutoShape 1440"/>
            <p:cNvCxnSpPr>
              <a:cxnSpLocks noChangeShapeType="1"/>
            </p:cNvCxnSpPr>
            <p:nvPr/>
          </p:nvCxnSpPr>
          <p:spPr bwMode="auto">
            <a:xfrm flipH="1" flipV="1">
              <a:off x="5668" y="4633"/>
              <a:ext cx="10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2" name="AutoShape 1441"/>
            <p:cNvCxnSpPr>
              <a:cxnSpLocks noChangeShapeType="1"/>
            </p:cNvCxnSpPr>
            <p:nvPr/>
          </p:nvCxnSpPr>
          <p:spPr bwMode="auto">
            <a:xfrm flipH="1">
              <a:off x="5706" y="4657"/>
              <a:ext cx="36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503" name="AutoShape 1544"/>
          <p:cNvCxnSpPr>
            <a:cxnSpLocks noChangeShapeType="1"/>
          </p:cNvCxnSpPr>
          <p:nvPr/>
        </p:nvCxnSpPr>
        <p:spPr bwMode="auto">
          <a:xfrm flipH="1" flipV="1">
            <a:off x="4019355" y="4095922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4" name="Elbow Connector 503"/>
          <p:cNvCxnSpPr/>
          <p:nvPr/>
        </p:nvCxnSpPr>
        <p:spPr>
          <a:xfrm flipV="1">
            <a:off x="2104134" y="3786013"/>
            <a:ext cx="404876" cy="124607"/>
          </a:xfrm>
          <a:prstGeom prst="bentConnector3">
            <a:avLst>
              <a:gd name="adj1" fmla="val -3324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/>
          <p:nvPr/>
        </p:nvCxnSpPr>
        <p:spPr>
          <a:xfrm>
            <a:off x="3678934" y="3750491"/>
            <a:ext cx="334010" cy="166025"/>
          </a:xfrm>
          <a:prstGeom prst="bentConnector3">
            <a:avLst>
              <a:gd name="adj1" fmla="val 9943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AutoShape 1544"/>
          <p:cNvCxnSpPr>
            <a:cxnSpLocks noChangeShapeType="1"/>
          </p:cNvCxnSpPr>
          <p:nvPr/>
        </p:nvCxnSpPr>
        <p:spPr bwMode="auto">
          <a:xfrm>
            <a:off x="2670046" y="2537855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7" name="AutoShape 1544"/>
          <p:cNvCxnSpPr>
            <a:cxnSpLocks noChangeShapeType="1"/>
          </p:cNvCxnSpPr>
          <p:nvPr/>
        </p:nvCxnSpPr>
        <p:spPr bwMode="auto">
          <a:xfrm>
            <a:off x="2072384" y="3043934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8" name="AutoShape 1544"/>
          <p:cNvCxnSpPr>
            <a:cxnSpLocks noChangeShapeType="1"/>
          </p:cNvCxnSpPr>
          <p:nvPr/>
        </p:nvCxnSpPr>
        <p:spPr bwMode="auto">
          <a:xfrm>
            <a:off x="3895060" y="3058965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9" name="AutoShape 1544"/>
          <p:cNvCxnSpPr>
            <a:cxnSpLocks noChangeShapeType="1"/>
          </p:cNvCxnSpPr>
          <p:nvPr/>
        </p:nvCxnSpPr>
        <p:spPr bwMode="auto">
          <a:xfrm>
            <a:off x="1706468" y="4005798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0" name="AutoShape 1544"/>
          <p:cNvCxnSpPr>
            <a:cxnSpLocks noChangeShapeType="1"/>
          </p:cNvCxnSpPr>
          <p:nvPr/>
        </p:nvCxnSpPr>
        <p:spPr bwMode="auto">
          <a:xfrm>
            <a:off x="4219192" y="4012148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1" name="Group 510"/>
          <p:cNvGrpSpPr>
            <a:grpSpLocks/>
          </p:cNvGrpSpPr>
          <p:nvPr/>
        </p:nvGrpSpPr>
        <p:grpSpPr bwMode="auto">
          <a:xfrm rot="5400000">
            <a:off x="2178531" y="4452492"/>
            <a:ext cx="272796" cy="305748"/>
            <a:chOff x="4184" y="5152"/>
            <a:chExt cx="358" cy="363"/>
          </a:xfrm>
        </p:grpSpPr>
        <p:sp>
          <p:nvSpPr>
            <p:cNvPr id="512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3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4" name="AutoShape 1557"/>
          <p:cNvCxnSpPr>
            <a:cxnSpLocks noChangeShapeType="1"/>
            <a:stCxn id="512" idx="3"/>
          </p:cNvCxnSpPr>
          <p:nvPr/>
        </p:nvCxnSpPr>
        <p:spPr bwMode="auto">
          <a:xfrm flipV="1">
            <a:off x="2314929" y="3780743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5" name="Group 514"/>
          <p:cNvGrpSpPr>
            <a:grpSpLocks/>
          </p:cNvGrpSpPr>
          <p:nvPr/>
        </p:nvGrpSpPr>
        <p:grpSpPr bwMode="auto">
          <a:xfrm rot="5400000">
            <a:off x="3716365" y="4421666"/>
            <a:ext cx="272796" cy="305748"/>
            <a:chOff x="4184" y="5152"/>
            <a:chExt cx="358" cy="363"/>
          </a:xfrm>
        </p:grpSpPr>
        <p:sp>
          <p:nvSpPr>
            <p:cNvPr id="516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7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8" name="AutoShape 1557"/>
          <p:cNvCxnSpPr>
            <a:cxnSpLocks noChangeShapeType="1"/>
            <a:stCxn id="516" idx="3"/>
          </p:cNvCxnSpPr>
          <p:nvPr/>
        </p:nvCxnSpPr>
        <p:spPr bwMode="auto">
          <a:xfrm flipV="1">
            <a:off x="3852763" y="3749917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9" name="Elbow Connector 518"/>
          <p:cNvCxnSpPr/>
          <p:nvPr/>
        </p:nvCxnSpPr>
        <p:spPr>
          <a:xfrm rot="5400000">
            <a:off x="2018304" y="4630871"/>
            <a:ext cx="190813" cy="402439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Elbow Connector 519"/>
          <p:cNvCxnSpPr>
            <a:stCxn id="517" idx="7"/>
          </p:cNvCxnSpPr>
          <p:nvPr/>
        </p:nvCxnSpPr>
        <p:spPr>
          <a:xfrm>
            <a:off x="3871133" y="4703797"/>
            <a:ext cx="655781" cy="179250"/>
          </a:xfrm>
          <a:prstGeom prst="bentConnector3">
            <a:avLst>
              <a:gd name="adj1" fmla="val -2289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1" name="TextBox 520"/>
              <p:cNvSpPr txBox="1"/>
              <p:nvPr/>
            </p:nvSpPr>
            <p:spPr>
              <a:xfrm>
                <a:off x="2186684" y="2366872"/>
                <a:ext cx="5068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521" name="TextBox 5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6684" y="2366872"/>
                <a:ext cx="506869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2" name="TextBox 521"/>
          <p:cNvSpPr txBox="1"/>
          <p:nvPr/>
        </p:nvSpPr>
        <p:spPr>
          <a:xfrm>
            <a:off x="1379935" y="2758670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BL=0.5</a:t>
            </a:r>
            <a:endParaRPr lang="en-US" sz="1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3" name="TextBox 522"/>
              <p:cNvSpPr txBox="1"/>
              <p:nvPr/>
            </p:nvSpPr>
            <p:spPr>
              <a:xfrm>
                <a:off x="3972121" y="2760339"/>
                <a:ext cx="84189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0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6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𝐁𝐋</m:t>
                        </m:r>
                      </m:e>
                    </m:acc>
                  </m:oMath>
                </a14:m>
                <a:r>
                  <a:rPr lang="en-US" sz="1600" dirty="0" smtClean="0">
                    <a:solidFill>
                      <a:srgbClr val="FF0000"/>
                    </a:solidFill>
                  </a:rPr>
                  <a:t>=0.5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23" name="TextBox 5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2121" y="2760339"/>
                <a:ext cx="841897" cy="338554"/>
              </a:xfrm>
              <a:prstGeom prst="rect">
                <a:avLst/>
              </a:prstGeom>
              <a:blipFill rotWithShape="1">
                <a:blip r:embed="rId3"/>
                <a:stretch>
                  <a:fillRect t="-5455" r="-1449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4" name="TextBox 523"/>
              <p:cNvSpPr txBox="1"/>
              <p:nvPr/>
            </p:nvSpPr>
            <p:spPr>
              <a:xfrm>
                <a:off x="4333774" y="3803647"/>
                <a:ext cx="5068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524" name="TextBox 5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774" y="3803647"/>
                <a:ext cx="506869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5" name="TextBox 524"/>
          <p:cNvSpPr txBox="1"/>
          <p:nvPr/>
        </p:nvSpPr>
        <p:spPr>
          <a:xfrm>
            <a:off x="1706468" y="4902168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OUT</a:t>
            </a:r>
            <a:endParaRPr lang="en-US" sz="16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6" name="TextBox 525"/>
              <p:cNvSpPr txBox="1"/>
              <p:nvPr/>
            </p:nvSpPr>
            <p:spPr>
              <a:xfrm>
                <a:off x="4155946" y="4883047"/>
                <a:ext cx="663964" cy="3391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𝐎𝐔𝐓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526" name="TextBox 5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946" y="4883047"/>
                <a:ext cx="663964" cy="3391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7" name="TextBox 526"/>
          <p:cNvSpPr txBox="1"/>
          <p:nvPr/>
        </p:nvSpPr>
        <p:spPr>
          <a:xfrm>
            <a:off x="2286004" y="2913874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M5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3473578" y="2919627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M6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2302862" y="3871483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3467100" y="3867298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2287020" y="3396679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M3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3464812" y="3391588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M4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2" name="TextBox 411"/>
              <p:cNvSpPr txBox="1"/>
              <p:nvPr/>
            </p:nvSpPr>
            <p:spPr>
              <a:xfrm>
                <a:off x="1312530" y="3827074"/>
                <a:ext cx="5068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12" name="TextBox 4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2530" y="3827074"/>
                <a:ext cx="506869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5" name="Straight Arrow Connector 134"/>
          <p:cNvCxnSpPr/>
          <p:nvPr/>
        </p:nvCxnSpPr>
        <p:spPr>
          <a:xfrm>
            <a:off x="2631183" y="2902147"/>
            <a:ext cx="0" cy="391120"/>
          </a:xfrm>
          <a:prstGeom prst="straightConnector1">
            <a:avLst/>
          </a:prstGeom>
          <a:ln w="38100">
            <a:solidFill>
              <a:srgbClr val="00B05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>
            <a:off x="3498463" y="2902147"/>
            <a:ext cx="0" cy="391120"/>
          </a:xfrm>
          <a:prstGeom prst="straightConnector1">
            <a:avLst/>
          </a:prstGeom>
          <a:ln w="63500">
            <a:solidFill>
              <a:srgbClr val="00B05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2212907" y="1103285"/>
                <a:ext cx="4848315" cy="8531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1" i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𝐈</m:t>
                          </m:r>
                        </m:e>
                        <m:sub>
                          <m:r>
                            <a:rPr lang="en-US" sz="2500" b="1" i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𝐃</m:t>
                          </m:r>
                        </m:sub>
                      </m:sSub>
                      <m:r>
                        <a:rPr lang="en-US" sz="2500" b="1" i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500" b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500" b="1" i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𝐈</m:t>
                          </m:r>
                        </m:e>
                        <m:sub>
                          <m:r>
                            <a:rPr lang="en-US" sz="2500" b="1" i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𝟎</m:t>
                          </m:r>
                        </m:sub>
                      </m:sSub>
                      <m:f>
                        <m:fPr>
                          <m:ctrlPr>
                            <a:rPr lang="en-US" sz="2500" b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500" b="1" i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𝐖</m:t>
                          </m:r>
                        </m:num>
                        <m:den>
                          <m:r>
                            <a:rPr lang="en-US" sz="2500" b="1" i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𝐋</m:t>
                          </m:r>
                        </m:den>
                      </m:f>
                      <m:sSup>
                        <m:sSupPr>
                          <m:ctrlPr>
                            <a:rPr lang="en-US" sz="2500" b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500" b="1" i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𝐞</m:t>
                          </m:r>
                        </m:e>
                        <m:sup>
                          <m:f>
                            <m:fPr>
                              <m:ctrlPr>
                                <a:rPr lang="en-US" sz="2500" b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500" b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1" i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𝐕</m:t>
                                  </m:r>
                                </m:e>
                                <m:sub>
                                  <m:r>
                                    <a:rPr lang="en-US" sz="2500" b="1" i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𝐆𝐒</m:t>
                                  </m:r>
                                </m:sub>
                              </m:sSub>
                              <m:r>
                                <a:rPr lang="en-US" sz="2500" b="1" i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500" b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1" i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𝐕</m:t>
                                  </m:r>
                                </m:e>
                                <m:sub>
                                  <m:r>
                                    <a:rPr lang="en-US" sz="2500" b="1" i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𝐭𝐡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500" b="1" i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𝐧</m:t>
                              </m:r>
                              <m:sSub>
                                <m:sSubPr>
                                  <m:ctrlPr>
                                    <a:rPr lang="en-US" sz="2500" b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1" i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𝐕</m:t>
                                  </m:r>
                                </m:e>
                                <m:sub>
                                  <m:r>
                                    <a:rPr lang="en-US" sz="2500" b="1" i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𝐭𝐡𝐞𝐫𝐦𝐚𝐥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en-US" sz="2500" b="1" i="0">
                          <a:solidFill>
                            <a:srgbClr val="000000"/>
                          </a:solidFill>
                          <a:latin typeface="Cambria Math"/>
                        </a:rPr>
                        <m:t> (</m:t>
                      </m:r>
                      <m:r>
                        <a:rPr lang="en-US" sz="2500" b="1" i="0">
                          <a:solidFill>
                            <a:srgbClr val="000000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500" b="1" i="0">
                          <a:solidFill>
                            <a:srgbClr val="00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2500" b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500" b="1" i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𝐞</m:t>
                          </m:r>
                        </m:e>
                        <m:sup>
                          <m:f>
                            <m:fPr>
                              <m:ctrlPr>
                                <a:rPr lang="en-US" sz="2500" b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500" b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1" i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𝐕</m:t>
                                  </m:r>
                                </m:e>
                                <m:sub>
                                  <m:r>
                                    <a:rPr lang="en-US" sz="2500" b="1" i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𝐃𝐒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500" b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1" i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𝐕</m:t>
                                  </m:r>
                                </m:e>
                                <m:sub>
                                  <m:r>
                                    <a:rPr lang="en-US" sz="2500" b="1" i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𝐭𝐡𝐞𝐫𝐦𝐚𝐥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en-US" sz="2500" b="1" i="0">
                          <a:solidFill>
                            <a:srgbClr val="00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500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2907" y="1103285"/>
                <a:ext cx="4848315" cy="85311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4981575" y="2836384"/>
                <a:ext cx="4238596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𝒕𝒉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mismatch causes the currents to </a:t>
                </a:r>
              </a:p>
              <a:p>
                <a:r>
                  <a:rPr lang="en-US" dirty="0" smtClean="0">
                    <a:solidFill>
                      <a:srgbClr val="000000"/>
                    </a:solidFill>
                  </a:rPr>
                  <a:t>Be different, for zero differential input</a:t>
                </a:r>
              </a:p>
              <a:p>
                <a:r>
                  <a:rPr lang="en-US" dirty="0" smtClean="0">
                    <a:solidFill>
                      <a:srgbClr val="000000"/>
                    </a:solidFill>
                  </a:rPr>
                  <a:t>(BL=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BL</m:t>
                        </m:r>
                      </m:e>
                    </m:acc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)  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575" y="2836384"/>
                <a:ext cx="4238596" cy="923330"/>
              </a:xfrm>
              <a:prstGeom prst="rect">
                <a:avLst/>
              </a:prstGeom>
              <a:blipFill rotWithShape="1">
                <a:blip r:embed="rId8"/>
                <a:stretch>
                  <a:fillRect l="-1151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0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510446" y="5927619"/>
            <a:ext cx="381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131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Digital Auto-zeroing (DAZ)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7144" y="1047175"/>
            <a:ext cx="8160589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We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propose a digital </a:t>
            </a: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auto-zeroing (DAZ) scheme inspired by analog amplifier offset correction. </a:t>
            </a: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The </a:t>
            </a:r>
            <a:r>
              <a:rPr lang="en-US" sz="2600" b="1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main advantages of the approach </a:t>
            </a: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are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Near-zero </a:t>
            </a: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offset after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cancellation.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Suitable for sub-threshold operation due to the repeated offset compensation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phase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rgbClr val="000000"/>
                </a:solidFill>
                <a:latin typeface="+mj-lt"/>
              </a:rPr>
              <a:t>Several attempts have been made before to tackle the problem including: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latin typeface="+mj-lt"/>
              </a:rPr>
              <a:t>Redundancy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[3]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latin typeface="+mj-lt"/>
              </a:rPr>
              <a:t>Transistor upsizing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[4]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latin typeface="+mj-lt"/>
              </a:rPr>
              <a:t>Digitally </a:t>
            </a:r>
            <a:r>
              <a:rPr lang="en-US" sz="2600" dirty="0">
                <a:solidFill>
                  <a:srgbClr val="000000"/>
                </a:solidFill>
                <a:latin typeface="+mj-lt"/>
              </a:rPr>
              <a:t>controlled </a:t>
            </a:r>
            <a:r>
              <a:rPr lang="en-US" sz="2600" dirty="0" smtClean="0">
                <a:solidFill>
                  <a:srgbClr val="000000"/>
                </a:solidFill>
                <a:latin typeface="+mj-lt"/>
              </a:rPr>
              <a:t>compensation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 [5]</a:t>
            </a:r>
            <a:endParaRPr lang="en-US" sz="1600" dirty="0">
              <a:solidFill>
                <a:srgbClr val="000000"/>
              </a:solidFill>
              <a:latin typeface="+mj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296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6CF8A-7E8E-45B3-B75C-3A782E3594E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452" y="4800943"/>
            <a:ext cx="1480391" cy="1472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194" y="1667913"/>
            <a:ext cx="1924911" cy="2425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21301" y="4173364"/>
            <a:ext cx="248869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 IdeaConnection.com</a:t>
            </a:r>
            <a:endParaRPr lang="en-US" sz="15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161" y="1996259"/>
            <a:ext cx="5093963" cy="3541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145585" y="5537342"/>
            <a:ext cx="261711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15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groups.csail.edu</a:t>
            </a:r>
            <a:r>
              <a:rPr lang="en-US" sz="15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endParaRPr lang="en-US" sz="15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86819" y="6241591"/>
            <a:ext cx="275766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Implantable-device.com</a:t>
            </a:r>
            <a:endParaRPr lang="en-US" sz="15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82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Introduction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DAZ Circuit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16kB SRAM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Chip Measurements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6CF8A-7E8E-45B3-B75C-3A782E3594ED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7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Auto-zeroing in analog amplifiers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5429250" y="1189496"/>
            <a:ext cx="3566825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Amplification is done in two phases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6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Φ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1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: Sample the offset on a capacitor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6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Φ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2: Subtract the offset from the input signal</a:t>
            </a:r>
            <a:endParaRPr lang="en-US" sz="26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5" name="Picture 5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737" y="1644137"/>
            <a:ext cx="4328513" cy="30146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6" name="TextBox 305"/>
          <p:cNvSpPr txBox="1"/>
          <p:nvPr/>
        </p:nvSpPr>
        <p:spPr>
          <a:xfrm>
            <a:off x="917548" y="6518197"/>
            <a:ext cx="756280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en-US" altLang="ko-KR" sz="1000" dirty="0" smtClean="0">
                <a:solidFill>
                  <a:srgbClr val="000000"/>
                </a:solidFill>
              </a:rPr>
              <a:t>K Kang et al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</a:t>
            </a:r>
            <a:r>
              <a:rPr lang="en-US" altLang="ko-K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</a:t>
            </a:r>
            <a:r>
              <a:rPr lang="en-US" altLang="ko-KR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Offset Cancellation </a:t>
            </a:r>
            <a:r>
              <a:rPr lang="en-US" altLang="ko-K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Technique” </a:t>
            </a:r>
            <a:r>
              <a:rPr lang="en-US" sz="1000" i="1" dirty="0" smtClean="0">
                <a:solidFill>
                  <a:srgbClr val="000000"/>
                </a:solidFill>
              </a:rPr>
              <a:t>cse.psu.edu</a:t>
            </a:r>
            <a:r>
              <a:rPr lang="en-US" sz="1000" i="1" dirty="0">
                <a:solidFill>
                  <a:srgbClr val="000000"/>
                </a:solidFill>
              </a:rPr>
              <a:t>/~chip/course/analog/</a:t>
            </a:r>
            <a:r>
              <a:rPr lang="en-US" sz="1000" i="1" dirty="0" err="1">
                <a:solidFill>
                  <a:srgbClr val="000000"/>
                </a:solidFill>
              </a:rPr>
              <a:t>insoo</a:t>
            </a:r>
            <a:r>
              <a:rPr lang="en-US" sz="1000" i="1" dirty="0">
                <a:solidFill>
                  <a:srgbClr val="000000"/>
                </a:solidFill>
              </a:rPr>
              <a:t>/S04AmpOffset.ppt</a:t>
            </a:r>
            <a:r>
              <a:rPr lang="en-US" sz="1000" dirty="0">
                <a:solidFill>
                  <a:srgbClr val="000000"/>
                </a:solidFill>
              </a:rPr>
              <a:t>‎</a:t>
            </a:r>
            <a:endParaRPr lang="en-US" altLang="ko-KR" sz="1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1828800" y="4658800"/>
            <a:ext cx="31146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Dynamic Offset </a:t>
            </a:r>
            <a:r>
              <a:rPr lang="en-US" altLang="ko-KR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Cancellation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(2)</a:t>
            </a:r>
            <a:endParaRPr lang="en-US" dirty="0">
              <a:solidFill>
                <a:schemeClr val="bg2">
                  <a:lumMod val="1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5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DAZ Scheme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5429250" y="1189496"/>
            <a:ext cx="3566825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Phase1 (ENR1)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 zero differential input is applied to the sense amp.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Phase2 </a:t>
            </a:r>
            <a:r>
              <a:rPr lang="en-US" sz="26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(</a:t>
            </a: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ENO)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The SA resolves based on its intrinsic offset.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>
            <a:off x="2231772" y="1293532"/>
            <a:ext cx="1281222" cy="1116418"/>
          </a:xfrm>
          <a:prstGeom prst="triangl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740015" y="1429096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740014" y="2315143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430592" y="1851741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2371324" y="1419055"/>
            <a:ext cx="171450" cy="171450"/>
            <a:chOff x="6728186" y="2646189"/>
            <a:chExt cx="171450" cy="17145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6804386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6813911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 rot="5400000">
            <a:off x="2495149" y="2133430"/>
            <a:ext cx="0" cy="17145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4028670" y="1637926"/>
                <a:ext cx="6585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8670" y="1637926"/>
                <a:ext cx="658577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/>
          <p:cNvCxnSpPr>
            <a:endCxn id="8" idx="5"/>
          </p:cNvCxnSpPr>
          <p:nvPr/>
        </p:nvCxnSpPr>
        <p:spPr>
          <a:xfrm flipV="1">
            <a:off x="2872383" y="2172047"/>
            <a:ext cx="0" cy="32030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2495149" y="2501485"/>
                <a:ext cx="11224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00"/>
                        </a:solidFill>
                        <a:latin typeface="Cambria Math"/>
                      </a:rPr>
                      <m:t>Enable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=0</a:t>
                </a:r>
                <a:endParaRPr lang="en-US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149" y="2501485"/>
                <a:ext cx="1122423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r="-4348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Isosceles Triangle 20"/>
          <p:cNvSpPr/>
          <p:nvPr/>
        </p:nvSpPr>
        <p:spPr>
          <a:xfrm rot="5400000">
            <a:off x="2353329" y="3637070"/>
            <a:ext cx="1281222" cy="1116418"/>
          </a:xfrm>
          <a:prstGeom prst="triangl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1861572" y="3772634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861571" y="4658681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552149" y="4195278"/>
            <a:ext cx="452603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2492881" y="3762593"/>
            <a:ext cx="171450" cy="171450"/>
            <a:chOff x="6728186" y="2646189"/>
            <a:chExt cx="171450" cy="17145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6804386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6813911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Connector 29"/>
          <p:cNvCxnSpPr/>
          <p:nvPr/>
        </p:nvCxnSpPr>
        <p:spPr>
          <a:xfrm rot="5400000">
            <a:off x="2616706" y="4476968"/>
            <a:ext cx="0" cy="17145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4150227" y="3981464"/>
                <a:ext cx="6585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0227" y="3981464"/>
                <a:ext cx="658577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Connector 32"/>
          <p:cNvCxnSpPr>
            <a:endCxn id="21" idx="5"/>
          </p:cNvCxnSpPr>
          <p:nvPr/>
        </p:nvCxnSpPr>
        <p:spPr>
          <a:xfrm flipV="1">
            <a:off x="2993940" y="4515585"/>
            <a:ext cx="0" cy="32030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2616706" y="4845023"/>
                <a:ext cx="11224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/>
                      </a:rPr>
                      <m:t>Enable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=1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6706" y="4845023"/>
                <a:ext cx="1122423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333" r="-4348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Connector 34"/>
          <p:cNvCxnSpPr/>
          <p:nvPr/>
        </p:nvCxnSpPr>
        <p:spPr>
          <a:xfrm flipV="1">
            <a:off x="1732635" y="1436166"/>
            <a:ext cx="5008" cy="896033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Isosceles Triangle 39"/>
          <p:cNvSpPr/>
          <p:nvPr/>
        </p:nvSpPr>
        <p:spPr>
          <a:xfrm flipV="1">
            <a:off x="1381473" y="2179826"/>
            <a:ext cx="114597" cy="63477"/>
          </a:xfrm>
          <a:prstGeom prst="triangle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1444129" y="1884182"/>
            <a:ext cx="0" cy="32030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444129" y="1884182"/>
            <a:ext cx="28850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004752" y="3421535"/>
            <a:ext cx="1" cy="773744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058902" y="3421535"/>
            <a:ext cx="948393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058902" y="3421535"/>
            <a:ext cx="0" cy="512508"/>
          </a:xfrm>
          <a:prstGeom prst="line">
            <a:avLst/>
          </a:prstGeom>
          <a:ln w="19050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3014582" y="3075045"/>
                <a:ext cx="1482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𝑇𝑢𝑛𝑒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𝑡h𝑒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𝑆𝐴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4582" y="3075045"/>
                <a:ext cx="148265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Straight Connector 57"/>
          <p:cNvCxnSpPr/>
          <p:nvPr/>
        </p:nvCxnSpPr>
        <p:spPr>
          <a:xfrm flipV="1">
            <a:off x="1837410" y="3773202"/>
            <a:ext cx="5008" cy="896033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Isosceles Triangle 58"/>
          <p:cNvSpPr/>
          <p:nvPr/>
        </p:nvSpPr>
        <p:spPr>
          <a:xfrm flipV="1">
            <a:off x="1476723" y="4516862"/>
            <a:ext cx="114597" cy="63477"/>
          </a:xfrm>
          <a:prstGeom prst="triangle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1539379" y="4221218"/>
            <a:ext cx="0" cy="32030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539379" y="4221218"/>
            <a:ext cx="288506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09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DAZ Scheme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5429250" y="1189496"/>
            <a:ext cx="3566825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Phase3 (ENR2)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The differential input is applied to the sense amp.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Phase4 (ENI)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The SA resolves based on the differential input.</a:t>
            </a: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>
            <a:off x="2231772" y="1293532"/>
            <a:ext cx="1281222" cy="1116418"/>
          </a:xfrm>
          <a:prstGeom prst="triangl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740015" y="1429096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740014" y="2315143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430592" y="1851741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2371324" y="1419055"/>
            <a:ext cx="171450" cy="171450"/>
            <a:chOff x="6728186" y="2646189"/>
            <a:chExt cx="171450" cy="17145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6804386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6813911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 rot="5400000">
            <a:off x="2495149" y="2133430"/>
            <a:ext cx="0" cy="17145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4028670" y="1637926"/>
                <a:ext cx="6585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8670" y="1637926"/>
                <a:ext cx="658577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/>
          <p:cNvCxnSpPr>
            <a:endCxn id="8" idx="5"/>
          </p:cNvCxnSpPr>
          <p:nvPr/>
        </p:nvCxnSpPr>
        <p:spPr>
          <a:xfrm flipV="1">
            <a:off x="2872383" y="2172047"/>
            <a:ext cx="0" cy="32030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2495149" y="2501485"/>
                <a:ext cx="11224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00"/>
                        </a:solidFill>
                        <a:latin typeface="Cambria Math"/>
                      </a:rPr>
                      <m:t>Enable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=0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149" y="2501485"/>
                <a:ext cx="1122423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r="-4348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Isosceles Triangle 20"/>
          <p:cNvSpPr/>
          <p:nvPr/>
        </p:nvSpPr>
        <p:spPr>
          <a:xfrm rot="5400000">
            <a:off x="2353329" y="3637070"/>
            <a:ext cx="1281222" cy="1116418"/>
          </a:xfrm>
          <a:prstGeom prst="triangl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1861572" y="3772634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861571" y="4658681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552149" y="4195279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2492881" y="3762593"/>
            <a:ext cx="171450" cy="171450"/>
            <a:chOff x="6728186" y="2646189"/>
            <a:chExt cx="171450" cy="17145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6804386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6813911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Connector 29"/>
          <p:cNvCxnSpPr/>
          <p:nvPr/>
        </p:nvCxnSpPr>
        <p:spPr>
          <a:xfrm rot="5400000">
            <a:off x="2616706" y="4476968"/>
            <a:ext cx="0" cy="17145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4150227" y="3981464"/>
                <a:ext cx="6585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0227" y="3981464"/>
                <a:ext cx="658577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Connector 32"/>
          <p:cNvCxnSpPr>
            <a:endCxn id="21" idx="5"/>
          </p:cNvCxnSpPr>
          <p:nvPr/>
        </p:nvCxnSpPr>
        <p:spPr>
          <a:xfrm flipV="1">
            <a:off x="2993940" y="4515585"/>
            <a:ext cx="0" cy="32030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2616706" y="4845023"/>
                <a:ext cx="11224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/>
                      </a:rPr>
                      <m:t>Enable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=1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6706" y="4845023"/>
                <a:ext cx="1122423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333" r="-4348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1240884" y="2132153"/>
                <a:ext cx="5292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BL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0884" y="2132153"/>
                <a:ext cx="529247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1251213" y="1292898"/>
                <a:ext cx="5292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BL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1213" y="1292898"/>
                <a:ext cx="529247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1302230" y="4418496"/>
                <a:ext cx="5292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BL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2230" y="4418496"/>
                <a:ext cx="529247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1312559" y="3579241"/>
                <a:ext cx="5292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BL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2559" y="3579241"/>
                <a:ext cx="529247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990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Rectangle 297"/>
          <p:cNvSpPr/>
          <p:nvPr/>
        </p:nvSpPr>
        <p:spPr>
          <a:xfrm>
            <a:off x="1042490" y="1069856"/>
            <a:ext cx="4529645" cy="5397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DAZ Circuit 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cxnSp>
        <p:nvCxnSpPr>
          <p:cNvPr id="424" name="AutoShape 1534"/>
          <p:cNvCxnSpPr>
            <a:cxnSpLocks noChangeShapeType="1"/>
          </p:cNvCxnSpPr>
          <p:nvPr/>
        </p:nvCxnSpPr>
        <p:spPr bwMode="auto">
          <a:xfrm flipV="1">
            <a:off x="2195800" y="3196721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5" name="AutoShape 1535"/>
          <p:cNvSpPr>
            <a:spLocks noChangeAspect="1" noChangeArrowheads="1"/>
          </p:cNvSpPr>
          <p:nvPr/>
        </p:nvSpPr>
        <p:spPr bwMode="auto">
          <a:xfrm>
            <a:off x="2108932" y="3263261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26" name="AutoShape 1536"/>
          <p:cNvCxnSpPr>
            <a:cxnSpLocks noChangeShapeType="1"/>
          </p:cNvCxnSpPr>
          <p:nvPr/>
        </p:nvCxnSpPr>
        <p:spPr bwMode="auto">
          <a:xfrm>
            <a:off x="2195800" y="3195879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7" name="AutoShape 1537"/>
          <p:cNvCxnSpPr>
            <a:cxnSpLocks noChangeShapeType="1"/>
          </p:cNvCxnSpPr>
          <p:nvPr/>
        </p:nvCxnSpPr>
        <p:spPr bwMode="auto">
          <a:xfrm>
            <a:off x="2196562" y="338370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28" name="Group 427"/>
          <p:cNvGrpSpPr>
            <a:grpSpLocks/>
          </p:cNvGrpSpPr>
          <p:nvPr/>
        </p:nvGrpSpPr>
        <p:grpSpPr bwMode="auto">
          <a:xfrm rot="10800000">
            <a:off x="3512790" y="3205578"/>
            <a:ext cx="227838" cy="188671"/>
            <a:chOff x="3604" y="5685"/>
            <a:chExt cx="299" cy="224"/>
          </a:xfrm>
        </p:grpSpPr>
        <p:cxnSp>
          <p:nvCxnSpPr>
            <p:cNvPr id="42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3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34" name="AutoShape 1554"/>
          <p:cNvCxnSpPr>
            <a:cxnSpLocks noChangeShapeType="1"/>
          </p:cNvCxnSpPr>
          <p:nvPr/>
        </p:nvCxnSpPr>
        <p:spPr bwMode="auto">
          <a:xfrm flipV="1">
            <a:off x="2159224" y="3199248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5" name="AutoShape 1557"/>
          <p:cNvCxnSpPr>
            <a:cxnSpLocks noChangeShapeType="1"/>
          </p:cNvCxnSpPr>
          <p:nvPr/>
        </p:nvCxnSpPr>
        <p:spPr bwMode="auto">
          <a:xfrm flipV="1">
            <a:off x="2342738" y="3393406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6" name="AutoShape 1534"/>
          <p:cNvCxnSpPr>
            <a:cxnSpLocks noChangeShapeType="1"/>
          </p:cNvCxnSpPr>
          <p:nvPr/>
        </p:nvCxnSpPr>
        <p:spPr bwMode="auto">
          <a:xfrm flipV="1">
            <a:off x="3371820" y="3683897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7" name="AutoShape 1535"/>
          <p:cNvSpPr>
            <a:spLocks noChangeAspect="1" noChangeArrowheads="1"/>
          </p:cNvSpPr>
          <p:nvPr/>
        </p:nvSpPr>
        <p:spPr bwMode="auto">
          <a:xfrm>
            <a:off x="3284952" y="3750437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38" name="AutoShape 1536"/>
          <p:cNvCxnSpPr>
            <a:cxnSpLocks noChangeShapeType="1"/>
          </p:cNvCxnSpPr>
          <p:nvPr/>
        </p:nvCxnSpPr>
        <p:spPr bwMode="auto">
          <a:xfrm>
            <a:off x="3371820" y="3683055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9" name="AutoShape 1537"/>
          <p:cNvCxnSpPr>
            <a:cxnSpLocks noChangeShapeType="1"/>
          </p:cNvCxnSpPr>
          <p:nvPr/>
        </p:nvCxnSpPr>
        <p:spPr bwMode="auto">
          <a:xfrm>
            <a:off x="3372582" y="3870884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" name="Group 439"/>
          <p:cNvGrpSpPr>
            <a:grpSpLocks/>
          </p:cNvGrpSpPr>
          <p:nvPr/>
        </p:nvGrpSpPr>
        <p:grpSpPr bwMode="auto">
          <a:xfrm rot="10800000">
            <a:off x="2336770" y="3689401"/>
            <a:ext cx="227838" cy="188671"/>
            <a:chOff x="3604" y="5685"/>
            <a:chExt cx="299" cy="224"/>
          </a:xfrm>
        </p:grpSpPr>
        <p:cxnSp>
          <p:nvCxnSpPr>
            <p:cNvPr id="441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2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3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44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5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6" name="AutoShape 1554"/>
          <p:cNvCxnSpPr>
            <a:cxnSpLocks noChangeShapeType="1"/>
          </p:cNvCxnSpPr>
          <p:nvPr/>
        </p:nvCxnSpPr>
        <p:spPr bwMode="auto">
          <a:xfrm flipV="1">
            <a:off x="3335244" y="3686424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7" name="AutoShape 1513"/>
          <p:cNvCxnSpPr>
            <a:cxnSpLocks noChangeShapeType="1"/>
          </p:cNvCxnSpPr>
          <p:nvPr/>
        </p:nvCxnSpPr>
        <p:spPr bwMode="auto">
          <a:xfrm>
            <a:off x="3276442" y="4248009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8" name="Group 447"/>
          <p:cNvGrpSpPr>
            <a:grpSpLocks/>
          </p:cNvGrpSpPr>
          <p:nvPr/>
        </p:nvGrpSpPr>
        <p:grpSpPr bwMode="auto">
          <a:xfrm>
            <a:off x="3345784" y="4151989"/>
            <a:ext cx="175260" cy="186986"/>
            <a:chOff x="2517" y="3095"/>
            <a:chExt cx="230" cy="222"/>
          </a:xfrm>
        </p:grpSpPr>
        <p:cxnSp>
          <p:nvCxnSpPr>
            <p:cNvPr id="44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3" name="Group 452"/>
          <p:cNvGrpSpPr>
            <a:grpSpLocks/>
          </p:cNvGrpSpPr>
          <p:nvPr/>
        </p:nvGrpSpPr>
        <p:grpSpPr bwMode="auto">
          <a:xfrm rot="10800000">
            <a:off x="2337532" y="4157885"/>
            <a:ext cx="175260" cy="186986"/>
            <a:chOff x="2517" y="3095"/>
            <a:chExt cx="230" cy="222"/>
          </a:xfrm>
        </p:grpSpPr>
        <p:cxnSp>
          <p:nvCxnSpPr>
            <p:cNvPr id="454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5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6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7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58" name="AutoShape 1588"/>
          <p:cNvCxnSpPr>
            <a:cxnSpLocks noChangeShapeType="1"/>
          </p:cNvCxnSpPr>
          <p:nvPr/>
        </p:nvCxnSpPr>
        <p:spPr bwMode="auto">
          <a:xfrm>
            <a:off x="2508982" y="4255590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9" name="Elbow Connector 458"/>
          <p:cNvCxnSpPr/>
          <p:nvPr/>
        </p:nvCxnSpPr>
        <p:spPr>
          <a:xfrm rot="16200000" flipH="1">
            <a:off x="2321713" y="4008937"/>
            <a:ext cx="478648" cy="7142"/>
          </a:xfrm>
          <a:prstGeom prst="bentConnector5">
            <a:avLst>
              <a:gd name="adj1" fmla="val -1"/>
              <a:gd name="adj2" fmla="val 1560851"/>
              <a:gd name="adj3" fmla="val 10126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59"/>
          <p:cNvCxnSpPr/>
          <p:nvPr/>
        </p:nvCxnSpPr>
        <p:spPr>
          <a:xfrm rot="10800000" flipV="1">
            <a:off x="3284952" y="3776126"/>
            <a:ext cx="12700" cy="479463"/>
          </a:xfrm>
          <a:prstGeom prst="bentConnector4">
            <a:avLst>
              <a:gd name="adj1" fmla="val 850000"/>
              <a:gd name="adj2" fmla="val 9770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AutoShape 1557"/>
          <p:cNvCxnSpPr>
            <a:cxnSpLocks noChangeShapeType="1"/>
          </p:cNvCxnSpPr>
          <p:nvPr/>
        </p:nvCxnSpPr>
        <p:spPr bwMode="auto">
          <a:xfrm flipV="1">
            <a:off x="3509612" y="3387060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2" name="Elbow Connector 461"/>
          <p:cNvCxnSpPr/>
          <p:nvPr/>
        </p:nvCxnSpPr>
        <p:spPr>
          <a:xfrm flipV="1">
            <a:off x="2343501" y="3080065"/>
            <a:ext cx="1166111" cy="115815"/>
          </a:xfrm>
          <a:prstGeom prst="bentConnector3">
            <a:avLst>
              <a:gd name="adj1" fmla="val -64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AutoShape 1544"/>
          <p:cNvCxnSpPr>
            <a:cxnSpLocks noChangeShapeType="1"/>
          </p:cNvCxnSpPr>
          <p:nvPr/>
        </p:nvCxnSpPr>
        <p:spPr bwMode="auto">
          <a:xfrm flipH="1" flipV="1">
            <a:off x="3509612" y="3083119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4" name="AutoShape 1534"/>
          <p:cNvCxnSpPr>
            <a:cxnSpLocks noChangeShapeType="1"/>
          </p:cNvCxnSpPr>
          <p:nvPr/>
        </p:nvCxnSpPr>
        <p:spPr bwMode="auto">
          <a:xfrm flipV="1">
            <a:off x="2786348" y="2688721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5" name="AutoShape 1535"/>
          <p:cNvSpPr>
            <a:spLocks noChangeAspect="1" noChangeArrowheads="1"/>
          </p:cNvSpPr>
          <p:nvPr/>
        </p:nvSpPr>
        <p:spPr bwMode="auto">
          <a:xfrm>
            <a:off x="2699480" y="2755261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66" name="AutoShape 1536"/>
          <p:cNvCxnSpPr>
            <a:cxnSpLocks noChangeShapeType="1"/>
          </p:cNvCxnSpPr>
          <p:nvPr/>
        </p:nvCxnSpPr>
        <p:spPr bwMode="auto">
          <a:xfrm>
            <a:off x="2786348" y="2687879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7" name="AutoShape 1537"/>
          <p:cNvCxnSpPr>
            <a:cxnSpLocks noChangeShapeType="1"/>
          </p:cNvCxnSpPr>
          <p:nvPr/>
        </p:nvCxnSpPr>
        <p:spPr bwMode="auto">
          <a:xfrm>
            <a:off x="2787110" y="287570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8" name="AutoShape 1554"/>
          <p:cNvCxnSpPr>
            <a:cxnSpLocks noChangeShapeType="1"/>
          </p:cNvCxnSpPr>
          <p:nvPr/>
        </p:nvCxnSpPr>
        <p:spPr bwMode="auto">
          <a:xfrm flipV="1">
            <a:off x="2749772" y="2691248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9" name="AutoShape 1557"/>
          <p:cNvCxnSpPr>
            <a:cxnSpLocks noChangeShapeType="1"/>
          </p:cNvCxnSpPr>
          <p:nvPr/>
        </p:nvCxnSpPr>
        <p:spPr bwMode="auto">
          <a:xfrm flipV="1">
            <a:off x="2931252" y="2875708"/>
            <a:ext cx="762" cy="201061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0" name="AutoShape 1557"/>
          <p:cNvCxnSpPr>
            <a:cxnSpLocks noChangeShapeType="1"/>
          </p:cNvCxnSpPr>
          <p:nvPr/>
        </p:nvCxnSpPr>
        <p:spPr bwMode="auto">
          <a:xfrm flipV="1">
            <a:off x="2344515" y="3874896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" name="AutoShape 1557"/>
          <p:cNvCxnSpPr>
            <a:cxnSpLocks noChangeShapeType="1"/>
          </p:cNvCxnSpPr>
          <p:nvPr/>
        </p:nvCxnSpPr>
        <p:spPr bwMode="auto">
          <a:xfrm flipV="1">
            <a:off x="3511201" y="3870879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2" name="AutoShape 1547"/>
          <p:cNvCxnSpPr>
            <a:cxnSpLocks noChangeShapeType="1"/>
          </p:cNvCxnSpPr>
          <p:nvPr/>
        </p:nvCxnSpPr>
        <p:spPr bwMode="auto">
          <a:xfrm>
            <a:off x="2861024" y="2544167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3" name="AutoShape 1548"/>
          <p:cNvCxnSpPr>
            <a:cxnSpLocks noChangeShapeType="1"/>
          </p:cNvCxnSpPr>
          <p:nvPr/>
        </p:nvCxnSpPr>
        <p:spPr bwMode="auto">
          <a:xfrm>
            <a:off x="2925794" y="2553433"/>
            <a:ext cx="762" cy="1255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0" name="AutoShape 1544"/>
          <p:cNvCxnSpPr>
            <a:cxnSpLocks noChangeShapeType="1"/>
          </p:cNvCxnSpPr>
          <p:nvPr/>
        </p:nvCxnSpPr>
        <p:spPr bwMode="auto">
          <a:xfrm flipH="1" flipV="1">
            <a:off x="3515960" y="4338133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" name="AutoShape 1544"/>
          <p:cNvCxnSpPr>
            <a:cxnSpLocks noChangeShapeType="1"/>
          </p:cNvCxnSpPr>
          <p:nvPr/>
        </p:nvCxnSpPr>
        <p:spPr bwMode="auto">
          <a:xfrm flipH="1" flipV="1">
            <a:off x="2341149" y="4338133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2" name="AutoShape 1544"/>
          <p:cNvCxnSpPr>
            <a:cxnSpLocks noChangeShapeType="1"/>
          </p:cNvCxnSpPr>
          <p:nvPr/>
        </p:nvCxnSpPr>
        <p:spPr bwMode="auto">
          <a:xfrm flipH="1">
            <a:off x="2686780" y="4077508"/>
            <a:ext cx="82042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3" name="AutoShape 1544"/>
          <p:cNvCxnSpPr>
            <a:cxnSpLocks noChangeShapeType="1"/>
          </p:cNvCxnSpPr>
          <p:nvPr/>
        </p:nvCxnSpPr>
        <p:spPr bwMode="auto">
          <a:xfrm flipH="1">
            <a:off x="2330802" y="3962147"/>
            <a:ext cx="86525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4" name="AutoShape 1513"/>
          <p:cNvCxnSpPr>
            <a:cxnSpLocks noChangeShapeType="1"/>
          </p:cNvCxnSpPr>
          <p:nvPr/>
        </p:nvCxnSpPr>
        <p:spPr bwMode="auto">
          <a:xfrm>
            <a:off x="1688942" y="4248009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5" name="Group 484"/>
          <p:cNvGrpSpPr>
            <a:grpSpLocks/>
          </p:cNvGrpSpPr>
          <p:nvPr/>
        </p:nvGrpSpPr>
        <p:grpSpPr bwMode="auto">
          <a:xfrm>
            <a:off x="1758284" y="4151989"/>
            <a:ext cx="175260" cy="186986"/>
            <a:chOff x="2517" y="3095"/>
            <a:chExt cx="230" cy="222"/>
          </a:xfrm>
        </p:grpSpPr>
        <p:cxnSp>
          <p:nvCxnSpPr>
            <p:cNvPr id="48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3" name="AutoShape 1544"/>
          <p:cNvCxnSpPr>
            <a:cxnSpLocks noChangeShapeType="1"/>
          </p:cNvCxnSpPr>
          <p:nvPr/>
        </p:nvCxnSpPr>
        <p:spPr bwMode="auto">
          <a:xfrm flipH="1" flipV="1">
            <a:off x="1928460" y="4338133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4" name="Group 493"/>
          <p:cNvGrpSpPr>
            <a:grpSpLocks/>
          </p:cNvGrpSpPr>
          <p:nvPr/>
        </p:nvGrpSpPr>
        <p:grpSpPr bwMode="auto">
          <a:xfrm rot="10800000">
            <a:off x="3861532" y="4157885"/>
            <a:ext cx="175260" cy="186986"/>
            <a:chOff x="2517" y="3095"/>
            <a:chExt cx="230" cy="222"/>
          </a:xfrm>
        </p:grpSpPr>
        <p:cxnSp>
          <p:nvCxnSpPr>
            <p:cNvPr id="495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6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7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8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9" name="AutoShape 1588"/>
          <p:cNvCxnSpPr>
            <a:cxnSpLocks noChangeShapeType="1"/>
          </p:cNvCxnSpPr>
          <p:nvPr/>
        </p:nvCxnSpPr>
        <p:spPr bwMode="auto">
          <a:xfrm>
            <a:off x="4032982" y="4255590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3" name="AutoShape 1544"/>
          <p:cNvCxnSpPr>
            <a:cxnSpLocks noChangeShapeType="1"/>
          </p:cNvCxnSpPr>
          <p:nvPr/>
        </p:nvCxnSpPr>
        <p:spPr bwMode="auto">
          <a:xfrm flipH="1" flipV="1">
            <a:off x="3865149" y="4338133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4" name="Elbow Connector 503"/>
          <p:cNvCxnSpPr/>
          <p:nvPr/>
        </p:nvCxnSpPr>
        <p:spPr>
          <a:xfrm flipV="1">
            <a:off x="1949928" y="4028224"/>
            <a:ext cx="404876" cy="124607"/>
          </a:xfrm>
          <a:prstGeom prst="bentConnector3">
            <a:avLst>
              <a:gd name="adj1" fmla="val -3324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/>
          <p:nvPr/>
        </p:nvCxnSpPr>
        <p:spPr>
          <a:xfrm>
            <a:off x="3524728" y="3992702"/>
            <a:ext cx="334010" cy="166025"/>
          </a:xfrm>
          <a:prstGeom prst="bentConnector3">
            <a:avLst>
              <a:gd name="adj1" fmla="val 9943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AutoShape 1544"/>
          <p:cNvCxnSpPr>
            <a:cxnSpLocks noChangeShapeType="1"/>
          </p:cNvCxnSpPr>
          <p:nvPr/>
        </p:nvCxnSpPr>
        <p:spPr bwMode="auto">
          <a:xfrm>
            <a:off x="2515840" y="2780066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7" name="AutoShape 1544"/>
          <p:cNvCxnSpPr>
            <a:cxnSpLocks noChangeShapeType="1"/>
          </p:cNvCxnSpPr>
          <p:nvPr/>
        </p:nvCxnSpPr>
        <p:spPr bwMode="auto">
          <a:xfrm>
            <a:off x="1918178" y="3286145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8" name="AutoShape 1544"/>
          <p:cNvCxnSpPr>
            <a:cxnSpLocks noChangeShapeType="1"/>
          </p:cNvCxnSpPr>
          <p:nvPr/>
        </p:nvCxnSpPr>
        <p:spPr bwMode="auto">
          <a:xfrm>
            <a:off x="3740854" y="3301176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9" name="AutoShape 1544"/>
          <p:cNvCxnSpPr>
            <a:cxnSpLocks noChangeShapeType="1"/>
          </p:cNvCxnSpPr>
          <p:nvPr/>
        </p:nvCxnSpPr>
        <p:spPr bwMode="auto">
          <a:xfrm>
            <a:off x="1552262" y="4248009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0" name="AutoShape 1544"/>
          <p:cNvCxnSpPr>
            <a:cxnSpLocks noChangeShapeType="1"/>
          </p:cNvCxnSpPr>
          <p:nvPr/>
        </p:nvCxnSpPr>
        <p:spPr bwMode="auto">
          <a:xfrm>
            <a:off x="4064986" y="4263884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1" name="Group 510"/>
          <p:cNvGrpSpPr>
            <a:grpSpLocks/>
          </p:cNvGrpSpPr>
          <p:nvPr/>
        </p:nvGrpSpPr>
        <p:grpSpPr bwMode="auto">
          <a:xfrm rot="5400000">
            <a:off x="2024325" y="4694703"/>
            <a:ext cx="272796" cy="305748"/>
            <a:chOff x="4184" y="5152"/>
            <a:chExt cx="358" cy="363"/>
          </a:xfrm>
        </p:grpSpPr>
        <p:sp>
          <p:nvSpPr>
            <p:cNvPr id="512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3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4" name="AutoShape 1557"/>
          <p:cNvCxnSpPr>
            <a:cxnSpLocks noChangeShapeType="1"/>
            <a:stCxn id="512" idx="3"/>
          </p:cNvCxnSpPr>
          <p:nvPr/>
        </p:nvCxnSpPr>
        <p:spPr bwMode="auto">
          <a:xfrm flipV="1">
            <a:off x="2160723" y="4022954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5" name="Group 514"/>
          <p:cNvGrpSpPr>
            <a:grpSpLocks/>
          </p:cNvGrpSpPr>
          <p:nvPr/>
        </p:nvGrpSpPr>
        <p:grpSpPr bwMode="auto">
          <a:xfrm rot="5400000">
            <a:off x="3562159" y="4663877"/>
            <a:ext cx="272796" cy="305748"/>
            <a:chOff x="4184" y="5152"/>
            <a:chExt cx="358" cy="363"/>
          </a:xfrm>
        </p:grpSpPr>
        <p:sp>
          <p:nvSpPr>
            <p:cNvPr id="516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7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8" name="AutoShape 1557"/>
          <p:cNvCxnSpPr>
            <a:cxnSpLocks noChangeShapeType="1"/>
            <a:stCxn id="516" idx="3"/>
          </p:cNvCxnSpPr>
          <p:nvPr/>
        </p:nvCxnSpPr>
        <p:spPr bwMode="auto">
          <a:xfrm flipV="1">
            <a:off x="3698557" y="3992128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9" name="Elbow Connector 518"/>
          <p:cNvCxnSpPr/>
          <p:nvPr/>
        </p:nvCxnSpPr>
        <p:spPr>
          <a:xfrm rot="5400000">
            <a:off x="1864098" y="4873082"/>
            <a:ext cx="190813" cy="402439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Elbow Connector 519"/>
          <p:cNvCxnSpPr>
            <a:stCxn id="517" idx="7"/>
            <a:endCxn id="4" idx="1"/>
          </p:cNvCxnSpPr>
          <p:nvPr/>
        </p:nvCxnSpPr>
        <p:spPr>
          <a:xfrm>
            <a:off x="3716927" y="4946008"/>
            <a:ext cx="1030613" cy="790523"/>
          </a:xfrm>
          <a:prstGeom prst="bentConnector3">
            <a:avLst>
              <a:gd name="adj1" fmla="val -175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1" name="TextBox 520"/>
              <p:cNvSpPr txBox="1"/>
              <p:nvPr/>
            </p:nvSpPr>
            <p:spPr>
              <a:xfrm>
                <a:off x="2101570" y="2586142"/>
                <a:ext cx="4651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521" name="TextBox 5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1570" y="2586142"/>
                <a:ext cx="465192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2" name="TextBox 521"/>
          <p:cNvSpPr txBox="1"/>
          <p:nvPr/>
        </p:nvSpPr>
        <p:spPr>
          <a:xfrm>
            <a:off x="1900052" y="1661079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3" name="TextBox 522"/>
              <p:cNvSpPr txBox="1"/>
              <p:nvPr/>
            </p:nvSpPr>
            <p:spPr>
              <a:xfrm>
                <a:off x="4522779" y="2338181"/>
                <a:ext cx="45557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𝐁𝐋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23" name="TextBox 5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2779" y="2338181"/>
                <a:ext cx="455573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4" name="TextBox 523"/>
              <p:cNvSpPr txBox="1"/>
              <p:nvPr/>
            </p:nvSpPr>
            <p:spPr>
              <a:xfrm>
                <a:off x="4179568" y="4045858"/>
                <a:ext cx="4651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524" name="TextBox 5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9568" y="4045858"/>
                <a:ext cx="465192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5" name="TextBox 524"/>
          <p:cNvSpPr txBox="1"/>
          <p:nvPr/>
        </p:nvSpPr>
        <p:spPr>
          <a:xfrm>
            <a:off x="1552262" y="5144379"/>
            <a:ext cx="546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OUT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6" name="TextBox 525"/>
              <p:cNvSpPr txBox="1"/>
              <p:nvPr/>
            </p:nvSpPr>
            <p:spPr>
              <a:xfrm>
                <a:off x="2971511" y="5051135"/>
                <a:ext cx="603050" cy="3082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𝐎𝐔𝐓</m:t>
                          </m:r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526" name="TextBox 5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511" y="5051135"/>
                <a:ext cx="603050" cy="30822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7" name="TextBox 526"/>
          <p:cNvSpPr txBox="1"/>
          <p:nvPr/>
        </p:nvSpPr>
        <p:spPr>
          <a:xfrm>
            <a:off x="2131798" y="3156085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M5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3319372" y="3161838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M6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2148656" y="4113694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3312894" y="4109509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2132814" y="3638890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M3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3310606" y="3633799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M4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2" name="TextBox 411"/>
              <p:cNvSpPr txBox="1"/>
              <p:nvPr/>
            </p:nvSpPr>
            <p:spPr>
              <a:xfrm>
                <a:off x="1158324" y="4069285"/>
                <a:ext cx="4651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412" name="TextBox 4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324" y="4069285"/>
                <a:ext cx="465192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/>
          <p:cNvCxnSpPr/>
          <p:nvPr/>
        </p:nvCxnSpPr>
        <p:spPr>
          <a:xfrm>
            <a:off x="1918178" y="2064195"/>
            <a:ext cx="218693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2137757" y="1975357"/>
            <a:ext cx="143410" cy="8884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2281167" y="2057845"/>
            <a:ext cx="154154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>
            <a:off x="2079721" y="1975357"/>
            <a:ext cx="156996" cy="273050"/>
          </a:xfrm>
          <a:prstGeom prst="arc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1" name="Straight Connector 130"/>
          <p:cNvCxnSpPr/>
          <p:nvPr/>
        </p:nvCxnSpPr>
        <p:spPr>
          <a:xfrm flipV="1">
            <a:off x="3403388" y="2057694"/>
            <a:ext cx="154154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3558428" y="1968856"/>
            <a:ext cx="143410" cy="8884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3701838" y="2051344"/>
            <a:ext cx="229798" cy="2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Arc 133"/>
          <p:cNvSpPr/>
          <p:nvPr/>
        </p:nvSpPr>
        <p:spPr>
          <a:xfrm>
            <a:off x="3500392" y="1968856"/>
            <a:ext cx="156996" cy="273050"/>
          </a:xfrm>
          <a:prstGeom prst="arc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2419343" y="2057694"/>
            <a:ext cx="100757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3339833" y="1643475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42" name="AutoShape 1557"/>
          <p:cNvCxnSpPr>
            <a:cxnSpLocks noChangeShapeType="1"/>
          </p:cNvCxnSpPr>
          <p:nvPr/>
        </p:nvCxnSpPr>
        <p:spPr bwMode="auto">
          <a:xfrm flipV="1">
            <a:off x="1917416" y="2057694"/>
            <a:ext cx="762" cy="1237133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6" name="AutoShape 1557"/>
          <p:cNvCxnSpPr>
            <a:cxnSpLocks noChangeShapeType="1"/>
          </p:cNvCxnSpPr>
          <p:nvPr/>
        </p:nvCxnSpPr>
        <p:spPr bwMode="auto">
          <a:xfrm flipV="1">
            <a:off x="3930873" y="2057694"/>
            <a:ext cx="762" cy="1237133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Isosceles Triangle 23"/>
          <p:cNvSpPr/>
          <p:nvPr/>
        </p:nvSpPr>
        <p:spPr>
          <a:xfrm flipV="1">
            <a:off x="2848323" y="2179826"/>
            <a:ext cx="114597" cy="63477"/>
          </a:xfrm>
          <a:prstGeom prst="triangle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" name="AutoShape 1544"/>
          <p:cNvCxnSpPr>
            <a:cxnSpLocks noChangeShapeType="1"/>
          </p:cNvCxnSpPr>
          <p:nvPr/>
        </p:nvCxnSpPr>
        <p:spPr bwMode="auto">
          <a:xfrm flipH="1" flipV="1">
            <a:off x="2900119" y="2051761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6" name="Isosceles Triangle 155"/>
          <p:cNvSpPr/>
          <p:nvPr/>
        </p:nvSpPr>
        <p:spPr>
          <a:xfrm flipV="1">
            <a:off x="1876245" y="4470035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Isosceles Triangle 156"/>
          <p:cNvSpPr/>
          <p:nvPr/>
        </p:nvSpPr>
        <p:spPr>
          <a:xfrm flipV="1">
            <a:off x="2287978" y="4460612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Isosceles Triangle 157"/>
          <p:cNvSpPr/>
          <p:nvPr/>
        </p:nvSpPr>
        <p:spPr>
          <a:xfrm flipV="1">
            <a:off x="3475579" y="4470035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Isosceles Triangle 158"/>
          <p:cNvSpPr/>
          <p:nvPr/>
        </p:nvSpPr>
        <p:spPr>
          <a:xfrm flipV="1">
            <a:off x="3817209" y="4460612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4" name="Straight Connector 163"/>
          <p:cNvCxnSpPr/>
          <p:nvPr/>
        </p:nvCxnSpPr>
        <p:spPr>
          <a:xfrm>
            <a:off x="1418898" y="2338178"/>
            <a:ext cx="218693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1638477" y="2249340"/>
            <a:ext cx="143410" cy="8884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1781887" y="2331828"/>
            <a:ext cx="154154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rc 166"/>
          <p:cNvSpPr/>
          <p:nvPr/>
        </p:nvSpPr>
        <p:spPr>
          <a:xfrm>
            <a:off x="1580441" y="2249340"/>
            <a:ext cx="156996" cy="273050"/>
          </a:xfrm>
          <a:prstGeom prst="arc">
            <a:avLst/>
          </a:prstGeom>
          <a:ln w="19050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8" name="Straight Connector 167"/>
          <p:cNvCxnSpPr/>
          <p:nvPr/>
        </p:nvCxnSpPr>
        <p:spPr>
          <a:xfrm>
            <a:off x="1418898" y="2643228"/>
            <a:ext cx="218693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V="1">
            <a:off x="1638477" y="2554390"/>
            <a:ext cx="143410" cy="8884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1781887" y="2636878"/>
            <a:ext cx="154154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Arc 170"/>
          <p:cNvSpPr/>
          <p:nvPr/>
        </p:nvSpPr>
        <p:spPr>
          <a:xfrm>
            <a:off x="1580441" y="2554390"/>
            <a:ext cx="156996" cy="273050"/>
          </a:xfrm>
          <a:prstGeom prst="arc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AutoShape 1557"/>
          <p:cNvCxnSpPr>
            <a:cxnSpLocks noChangeShapeType="1"/>
          </p:cNvCxnSpPr>
          <p:nvPr/>
        </p:nvCxnSpPr>
        <p:spPr bwMode="auto">
          <a:xfrm flipV="1">
            <a:off x="1418898" y="2332523"/>
            <a:ext cx="762" cy="31705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" name="Straight Connector 173"/>
          <p:cNvCxnSpPr/>
          <p:nvPr/>
        </p:nvCxnSpPr>
        <p:spPr>
          <a:xfrm>
            <a:off x="3930873" y="2344530"/>
            <a:ext cx="218693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V="1">
            <a:off x="4150452" y="2255692"/>
            <a:ext cx="143410" cy="8884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V="1">
            <a:off x="4293862" y="2338180"/>
            <a:ext cx="154154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rc 176"/>
          <p:cNvSpPr/>
          <p:nvPr/>
        </p:nvSpPr>
        <p:spPr>
          <a:xfrm>
            <a:off x="4092416" y="2255692"/>
            <a:ext cx="156996" cy="273050"/>
          </a:xfrm>
          <a:prstGeom prst="arc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8" name="Straight Connector 177"/>
          <p:cNvCxnSpPr/>
          <p:nvPr/>
        </p:nvCxnSpPr>
        <p:spPr>
          <a:xfrm>
            <a:off x="3930873" y="2649580"/>
            <a:ext cx="218693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V="1">
            <a:off x="4150452" y="2560742"/>
            <a:ext cx="143410" cy="8884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V="1">
            <a:off x="4293862" y="2643230"/>
            <a:ext cx="154154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Arc 180"/>
          <p:cNvSpPr/>
          <p:nvPr/>
        </p:nvSpPr>
        <p:spPr>
          <a:xfrm>
            <a:off x="4092416" y="2560742"/>
            <a:ext cx="156996" cy="273050"/>
          </a:xfrm>
          <a:prstGeom prst="arc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3" name="AutoShape 1557"/>
          <p:cNvCxnSpPr>
            <a:cxnSpLocks noChangeShapeType="1"/>
          </p:cNvCxnSpPr>
          <p:nvPr/>
        </p:nvCxnSpPr>
        <p:spPr bwMode="auto">
          <a:xfrm flipV="1">
            <a:off x="4448016" y="2319822"/>
            <a:ext cx="762" cy="31705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" name="TextBox 183"/>
          <p:cNvSpPr txBox="1"/>
          <p:nvPr/>
        </p:nvSpPr>
        <p:spPr>
          <a:xfrm>
            <a:off x="1264942" y="1969633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345894" y="2648089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86" name="Straight Connector 185"/>
          <p:cNvCxnSpPr/>
          <p:nvPr/>
        </p:nvCxnSpPr>
        <p:spPr>
          <a:xfrm flipV="1">
            <a:off x="1257862" y="2485614"/>
            <a:ext cx="154154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885876" y="2337162"/>
            <a:ext cx="401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BL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 flipV="1">
            <a:off x="4445702" y="2478349"/>
            <a:ext cx="154154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/>
          <p:cNvSpPr txBox="1"/>
          <p:nvPr/>
        </p:nvSpPr>
        <p:spPr>
          <a:xfrm>
            <a:off x="3931857" y="1984166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985554" y="2668461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91" name="Group 190"/>
          <p:cNvGrpSpPr>
            <a:grpSpLocks/>
          </p:cNvGrpSpPr>
          <p:nvPr/>
        </p:nvGrpSpPr>
        <p:grpSpPr bwMode="auto">
          <a:xfrm rot="10800000">
            <a:off x="4434018" y="3256089"/>
            <a:ext cx="227838" cy="188671"/>
            <a:chOff x="3604" y="5685"/>
            <a:chExt cx="299" cy="224"/>
          </a:xfrm>
        </p:grpSpPr>
        <p:cxnSp>
          <p:nvCxnSpPr>
            <p:cNvPr id="192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3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95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6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7" name="TextBox 196"/>
          <p:cNvSpPr txBox="1"/>
          <p:nvPr/>
        </p:nvSpPr>
        <p:spPr>
          <a:xfrm>
            <a:off x="4134812" y="3196053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MC2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98" name="Group 197"/>
          <p:cNvGrpSpPr>
            <a:grpSpLocks/>
          </p:cNvGrpSpPr>
          <p:nvPr/>
        </p:nvGrpSpPr>
        <p:grpSpPr bwMode="auto">
          <a:xfrm rot="10800000">
            <a:off x="4438006" y="3606532"/>
            <a:ext cx="227838" cy="188671"/>
            <a:chOff x="3604" y="5685"/>
            <a:chExt cx="299" cy="224"/>
          </a:xfrm>
        </p:grpSpPr>
        <p:cxnSp>
          <p:nvCxnSpPr>
            <p:cNvPr id="19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0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4" name="TextBox 203"/>
          <p:cNvSpPr txBox="1"/>
          <p:nvPr/>
        </p:nvSpPr>
        <p:spPr>
          <a:xfrm>
            <a:off x="4138800" y="3546496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MC1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0" name="Elbow Connector 29"/>
          <p:cNvCxnSpPr/>
          <p:nvPr/>
        </p:nvCxnSpPr>
        <p:spPr>
          <a:xfrm rot="16200000" flipV="1">
            <a:off x="3874878" y="2652852"/>
            <a:ext cx="128808" cy="976684"/>
          </a:xfrm>
          <a:prstGeom prst="bentConnector2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AutoShape 1544"/>
          <p:cNvCxnSpPr>
            <a:cxnSpLocks noChangeShapeType="1"/>
          </p:cNvCxnSpPr>
          <p:nvPr/>
        </p:nvCxnSpPr>
        <p:spPr bwMode="auto">
          <a:xfrm flipH="1" flipV="1">
            <a:off x="4428491" y="3137133"/>
            <a:ext cx="3940" cy="12247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 flipH="1" flipV="1">
            <a:off x="4443647" y="3450443"/>
            <a:ext cx="1231" cy="155038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" name="AutoShape 1544"/>
          <p:cNvCxnSpPr>
            <a:cxnSpLocks noChangeShapeType="1"/>
          </p:cNvCxnSpPr>
          <p:nvPr/>
        </p:nvCxnSpPr>
        <p:spPr bwMode="auto">
          <a:xfrm flipH="1">
            <a:off x="3510374" y="3527962"/>
            <a:ext cx="933888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6" name="Elbow Connector 325"/>
          <p:cNvCxnSpPr/>
          <p:nvPr/>
        </p:nvCxnSpPr>
        <p:spPr>
          <a:xfrm flipV="1">
            <a:off x="3772759" y="3833020"/>
            <a:ext cx="663864" cy="159682"/>
          </a:xfrm>
          <a:prstGeom prst="bentConnector2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AutoShape 1544"/>
          <p:cNvCxnSpPr>
            <a:cxnSpLocks noChangeShapeType="1"/>
          </p:cNvCxnSpPr>
          <p:nvPr/>
        </p:nvCxnSpPr>
        <p:spPr bwMode="auto">
          <a:xfrm flipV="1">
            <a:off x="4436990" y="3790337"/>
            <a:ext cx="1016" cy="12555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2" name="Elbow Connector 331"/>
          <p:cNvCxnSpPr>
            <a:stCxn id="194" idx="2"/>
          </p:cNvCxnSpPr>
          <p:nvPr/>
        </p:nvCxnSpPr>
        <p:spPr>
          <a:xfrm>
            <a:off x="4661856" y="3351687"/>
            <a:ext cx="88709" cy="338557"/>
          </a:xfrm>
          <a:prstGeom prst="bentConnector2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 flipV="1">
            <a:off x="4654160" y="3702203"/>
            <a:ext cx="96405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Elbow Connector 218"/>
          <p:cNvCxnSpPr>
            <a:endCxn id="4" idx="0"/>
          </p:cNvCxnSpPr>
          <p:nvPr/>
        </p:nvCxnSpPr>
        <p:spPr>
          <a:xfrm rot="16200000" flipH="1">
            <a:off x="3944440" y="4276149"/>
            <a:ext cx="1952266" cy="346069"/>
          </a:xfrm>
          <a:prstGeom prst="bentConnector3">
            <a:avLst>
              <a:gd name="adj1" fmla="val 169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747540" y="5425317"/>
            <a:ext cx="692136" cy="622427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TextBox 285"/>
          <p:cNvSpPr txBox="1"/>
          <p:nvPr/>
        </p:nvSpPr>
        <p:spPr>
          <a:xfrm>
            <a:off x="5572263" y="1189496"/>
            <a:ext cx="3423812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DAZ circuit </a:t>
            </a: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applied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to a latch-based </a:t>
            </a: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sense amp with PMOS inputs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DAZ circuit uses a split-phase </a:t>
            </a: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clock and charge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pump (CP) </a:t>
            </a: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feedback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circuit for repetitive compensation.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0927" y="5469057"/>
            <a:ext cx="9012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000000"/>
                </a:solidFill>
              </a:rPr>
              <a:t>Charge </a:t>
            </a:r>
          </a:p>
          <a:p>
            <a:pPr algn="ctr"/>
            <a:r>
              <a:rPr lang="en-US" sz="1500" b="1" dirty="0" smtClean="0">
                <a:solidFill>
                  <a:srgbClr val="000000"/>
                </a:solidFill>
              </a:rPr>
              <a:t>Pump</a:t>
            </a:r>
            <a:endParaRPr lang="en-US" sz="1500" b="1" dirty="0">
              <a:solidFill>
                <a:srgbClr val="000000"/>
              </a:solidFill>
            </a:endParaRPr>
          </a:p>
        </p:txBody>
      </p:sp>
      <p:cxnSp>
        <p:nvCxnSpPr>
          <p:cNvPr id="299" name="Straight Connector 298"/>
          <p:cNvCxnSpPr/>
          <p:nvPr/>
        </p:nvCxnSpPr>
        <p:spPr>
          <a:xfrm flipV="1">
            <a:off x="4858697" y="3641576"/>
            <a:ext cx="154154" cy="1"/>
          </a:xfrm>
          <a:prstGeom prst="line">
            <a:avLst/>
          </a:prstGeom>
          <a:ln w="2222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 flipV="1">
            <a:off x="4858697" y="3702859"/>
            <a:ext cx="154154" cy="1"/>
          </a:xfrm>
          <a:prstGeom prst="line">
            <a:avLst/>
          </a:prstGeom>
          <a:ln w="2222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Isosceles Triangle 300"/>
          <p:cNvSpPr/>
          <p:nvPr/>
        </p:nvSpPr>
        <p:spPr>
          <a:xfrm flipV="1">
            <a:off x="4880038" y="3818054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2" name="AutoShape 1544"/>
          <p:cNvCxnSpPr>
            <a:cxnSpLocks noChangeShapeType="1"/>
          </p:cNvCxnSpPr>
          <p:nvPr/>
        </p:nvCxnSpPr>
        <p:spPr bwMode="auto">
          <a:xfrm flipH="1" flipV="1">
            <a:off x="4931834" y="3689989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3" name="AutoShape 1544"/>
          <p:cNvCxnSpPr>
            <a:cxnSpLocks noChangeShapeType="1"/>
          </p:cNvCxnSpPr>
          <p:nvPr/>
        </p:nvCxnSpPr>
        <p:spPr bwMode="auto">
          <a:xfrm flipH="1" flipV="1">
            <a:off x="4931834" y="3488085"/>
            <a:ext cx="3940" cy="15570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4" name="TextBox 303"/>
              <p:cNvSpPr txBox="1"/>
              <p:nvPr/>
            </p:nvSpPr>
            <p:spPr>
              <a:xfrm>
                <a:off x="4736170" y="3117535"/>
                <a:ext cx="484363" cy="3942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𝐂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𝐩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00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04" name="TextBox 3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6170" y="3117535"/>
                <a:ext cx="484363" cy="394210"/>
              </a:xfrm>
              <a:prstGeom prst="rect">
                <a:avLst/>
              </a:prstGeom>
              <a:blipFill rotWithShape="1">
                <a:blip r:embed="rId8"/>
                <a:stretch>
                  <a:fillRect b="-46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940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Rectangle 297"/>
          <p:cNvSpPr/>
          <p:nvPr/>
        </p:nvSpPr>
        <p:spPr>
          <a:xfrm>
            <a:off x="1042490" y="1069856"/>
            <a:ext cx="4529645" cy="5397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DAZ Circuit 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cxnSp>
        <p:nvCxnSpPr>
          <p:cNvPr id="424" name="AutoShape 1534"/>
          <p:cNvCxnSpPr>
            <a:cxnSpLocks noChangeShapeType="1"/>
          </p:cNvCxnSpPr>
          <p:nvPr/>
        </p:nvCxnSpPr>
        <p:spPr bwMode="auto">
          <a:xfrm flipV="1">
            <a:off x="2195800" y="3196721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5" name="AutoShape 1535"/>
          <p:cNvSpPr>
            <a:spLocks noChangeAspect="1" noChangeArrowheads="1"/>
          </p:cNvSpPr>
          <p:nvPr/>
        </p:nvSpPr>
        <p:spPr bwMode="auto">
          <a:xfrm>
            <a:off x="2108932" y="3263261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26" name="AutoShape 1536"/>
          <p:cNvCxnSpPr>
            <a:cxnSpLocks noChangeShapeType="1"/>
          </p:cNvCxnSpPr>
          <p:nvPr/>
        </p:nvCxnSpPr>
        <p:spPr bwMode="auto">
          <a:xfrm>
            <a:off x="2195800" y="3195879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7" name="AutoShape 1537"/>
          <p:cNvCxnSpPr>
            <a:cxnSpLocks noChangeShapeType="1"/>
          </p:cNvCxnSpPr>
          <p:nvPr/>
        </p:nvCxnSpPr>
        <p:spPr bwMode="auto">
          <a:xfrm>
            <a:off x="2196562" y="338370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28" name="Group 427"/>
          <p:cNvGrpSpPr>
            <a:grpSpLocks/>
          </p:cNvGrpSpPr>
          <p:nvPr/>
        </p:nvGrpSpPr>
        <p:grpSpPr bwMode="auto">
          <a:xfrm rot="10800000">
            <a:off x="3512790" y="3205578"/>
            <a:ext cx="227838" cy="188671"/>
            <a:chOff x="3604" y="5685"/>
            <a:chExt cx="299" cy="224"/>
          </a:xfrm>
        </p:grpSpPr>
        <p:cxnSp>
          <p:nvCxnSpPr>
            <p:cNvPr id="42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3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34" name="AutoShape 1554"/>
          <p:cNvCxnSpPr>
            <a:cxnSpLocks noChangeShapeType="1"/>
          </p:cNvCxnSpPr>
          <p:nvPr/>
        </p:nvCxnSpPr>
        <p:spPr bwMode="auto">
          <a:xfrm flipV="1">
            <a:off x="2159224" y="3199248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5" name="AutoShape 1557"/>
          <p:cNvCxnSpPr>
            <a:cxnSpLocks noChangeShapeType="1"/>
          </p:cNvCxnSpPr>
          <p:nvPr/>
        </p:nvCxnSpPr>
        <p:spPr bwMode="auto">
          <a:xfrm flipV="1">
            <a:off x="2342738" y="3393406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6" name="AutoShape 1534"/>
          <p:cNvCxnSpPr>
            <a:cxnSpLocks noChangeShapeType="1"/>
          </p:cNvCxnSpPr>
          <p:nvPr/>
        </p:nvCxnSpPr>
        <p:spPr bwMode="auto">
          <a:xfrm flipV="1">
            <a:off x="3371820" y="3683897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7" name="AutoShape 1535"/>
          <p:cNvSpPr>
            <a:spLocks noChangeAspect="1" noChangeArrowheads="1"/>
          </p:cNvSpPr>
          <p:nvPr/>
        </p:nvSpPr>
        <p:spPr bwMode="auto">
          <a:xfrm>
            <a:off x="3284952" y="3750437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38" name="AutoShape 1536"/>
          <p:cNvCxnSpPr>
            <a:cxnSpLocks noChangeShapeType="1"/>
          </p:cNvCxnSpPr>
          <p:nvPr/>
        </p:nvCxnSpPr>
        <p:spPr bwMode="auto">
          <a:xfrm>
            <a:off x="3371820" y="3683055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9" name="AutoShape 1537"/>
          <p:cNvCxnSpPr>
            <a:cxnSpLocks noChangeShapeType="1"/>
          </p:cNvCxnSpPr>
          <p:nvPr/>
        </p:nvCxnSpPr>
        <p:spPr bwMode="auto">
          <a:xfrm>
            <a:off x="3372582" y="3870884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" name="Group 439"/>
          <p:cNvGrpSpPr>
            <a:grpSpLocks/>
          </p:cNvGrpSpPr>
          <p:nvPr/>
        </p:nvGrpSpPr>
        <p:grpSpPr bwMode="auto">
          <a:xfrm rot="10800000">
            <a:off x="2336770" y="3689401"/>
            <a:ext cx="227838" cy="188671"/>
            <a:chOff x="3604" y="5685"/>
            <a:chExt cx="299" cy="224"/>
          </a:xfrm>
        </p:grpSpPr>
        <p:cxnSp>
          <p:nvCxnSpPr>
            <p:cNvPr id="441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2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3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44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5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6" name="AutoShape 1554"/>
          <p:cNvCxnSpPr>
            <a:cxnSpLocks noChangeShapeType="1"/>
          </p:cNvCxnSpPr>
          <p:nvPr/>
        </p:nvCxnSpPr>
        <p:spPr bwMode="auto">
          <a:xfrm flipV="1">
            <a:off x="3335244" y="3686424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7" name="AutoShape 1513"/>
          <p:cNvCxnSpPr>
            <a:cxnSpLocks noChangeShapeType="1"/>
          </p:cNvCxnSpPr>
          <p:nvPr/>
        </p:nvCxnSpPr>
        <p:spPr bwMode="auto">
          <a:xfrm>
            <a:off x="3276442" y="4248009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8" name="Group 447"/>
          <p:cNvGrpSpPr>
            <a:grpSpLocks/>
          </p:cNvGrpSpPr>
          <p:nvPr/>
        </p:nvGrpSpPr>
        <p:grpSpPr bwMode="auto">
          <a:xfrm>
            <a:off x="3345784" y="4151989"/>
            <a:ext cx="175260" cy="186986"/>
            <a:chOff x="2517" y="3095"/>
            <a:chExt cx="230" cy="222"/>
          </a:xfrm>
        </p:grpSpPr>
        <p:cxnSp>
          <p:nvCxnSpPr>
            <p:cNvPr id="44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3" name="Group 452"/>
          <p:cNvGrpSpPr>
            <a:grpSpLocks/>
          </p:cNvGrpSpPr>
          <p:nvPr/>
        </p:nvGrpSpPr>
        <p:grpSpPr bwMode="auto">
          <a:xfrm rot="10800000">
            <a:off x="2337532" y="4157885"/>
            <a:ext cx="175260" cy="186986"/>
            <a:chOff x="2517" y="3095"/>
            <a:chExt cx="230" cy="222"/>
          </a:xfrm>
        </p:grpSpPr>
        <p:cxnSp>
          <p:nvCxnSpPr>
            <p:cNvPr id="454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5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6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7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58" name="AutoShape 1588"/>
          <p:cNvCxnSpPr>
            <a:cxnSpLocks noChangeShapeType="1"/>
          </p:cNvCxnSpPr>
          <p:nvPr/>
        </p:nvCxnSpPr>
        <p:spPr bwMode="auto">
          <a:xfrm>
            <a:off x="2508982" y="4255590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9" name="Elbow Connector 458"/>
          <p:cNvCxnSpPr/>
          <p:nvPr/>
        </p:nvCxnSpPr>
        <p:spPr>
          <a:xfrm rot="16200000" flipH="1">
            <a:off x="2321713" y="4008937"/>
            <a:ext cx="478648" cy="7142"/>
          </a:xfrm>
          <a:prstGeom prst="bentConnector5">
            <a:avLst>
              <a:gd name="adj1" fmla="val -1"/>
              <a:gd name="adj2" fmla="val 1560851"/>
              <a:gd name="adj3" fmla="val 10126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59"/>
          <p:cNvCxnSpPr/>
          <p:nvPr/>
        </p:nvCxnSpPr>
        <p:spPr>
          <a:xfrm rot="10800000" flipV="1">
            <a:off x="3284952" y="3776126"/>
            <a:ext cx="12700" cy="479463"/>
          </a:xfrm>
          <a:prstGeom prst="bentConnector4">
            <a:avLst>
              <a:gd name="adj1" fmla="val 850000"/>
              <a:gd name="adj2" fmla="val 9770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AutoShape 1557"/>
          <p:cNvCxnSpPr>
            <a:cxnSpLocks noChangeShapeType="1"/>
          </p:cNvCxnSpPr>
          <p:nvPr/>
        </p:nvCxnSpPr>
        <p:spPr bwMode="auto">
          <a:xfrm flipV="1">
            <a:off x="3509612" y="3387060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2" name="Elbow Connector 461"/>
          <p:cNvCxnSpPr/>
          <p:nvPr/>
        </p:nvCxnSpPr>
        <p:spPr>
          <a:xfrm flipV="1">
            <a:off x="2343501" y="3080065"/>
            <a:ext cx="1166111" cy="115815"/>
          </a:xfrm>
          <a:prstGeom prst="bentConnector3">
            <a:avLst>
              <a:gd name="adj1" fmla="val -64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AutoShape 1544"/>
          <p:cNvCxnSpPr>
            <a:cxnSpLocks noChangeShapeType="1"/>
          </p:cNvCxnSpPr>
          <p:nvPr/>
        </p:nvCxnSpPr>
        <p:spPr bwMode="auto">
          <a:xfrm flipH="1" flipV="1">
            <a:off x="3509612" y="3083119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4" name="AutoShape 1534"/>
          <p:cNvCxnSpPr>
            <a:cxnSpLocks noChangeShapeType="1"/>
          </p:cNvCxnSpPr>
          <p:nvPr/>
        </p:nvCxnSpPr>
        <p:spPr bwMode="auto">
          <a:xfrm flipV="1">
            <a:off x="2786348" y="2688721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5" name="AutoShape 1535"/>
          <p:cNvSpPr>
            <a:spLocks noChangeAspect="1" noChangeArrowheads="1"/>
          </p:cNvSpPr>
          <p:nvPr/>
        </p:nvSpPr>
        <p:spPr bwMode="auto">
          <a:xfrm>
            <a:off x="2699480" y="2755261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66" name="AutoShape 1536"/>
          <p:cNvCxnSpPr>
            <a:cxnSpLocks noChangeShapeType="1"/>
          </p:cNvCxnSpPr>
          <p:nvPr/>
        </p:nvCxnSpPr>
        <p:spPr bwMode="auto">
          <a:xfrm>
            <a:off x="2786348" y="2687879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7" name="AutoShape 1537"/>
          <p:cNvCxnSpPr>
            <a:cxnSpLocks noChangeShapeType="1"/>
          </p:cNvCxnSpPr>
          <p:nvPr/>
        </p:nvCxnSpPr>
        <p:spPr bwMode="auto">
          <a:xfrm>
            <a:off x="2787110" y="287570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8" name="AutoShape 1554"/>
          <p:cNvCxnSpPr>
            <a:cxnSpLocks noChangeShapeType="1"/>
          </p:cNvCxnSpPr>
          <p:nvPr/>
        </p:nvCxnSpPr>
        <p:spPr bwMode="auto">
          <a:xfrm flipV="1">
            <a:off x="2749772" y="2691248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9" name="AutoShape 1557"/>
          <p:cNvCxnSpPr>
            <a:cxnSpLocks noChangeShapeType="1"/>
          </p:cNvCxnSpPr>
          <p:nvPr/>
        </p:nvCxnSpPr>
        <p:spPr bwMode="auto">
          <a:xfrm flipV="1">
            <a:off x="2931252" y="2875708"/>
            <a:ext cx="762" cy="201061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0" name="AutoShape 1557"/>
          <p:cNvCxnSpPr>
            <a:cxnSpLocks noChangeShapeType="1"/>
          </p:cNvCxnSpPr>
          <p:nvPr/>
        </p:nvCxnSpPr>
        <p:spPr bwMode="auto">
          <a:xfrm flipV="1">
            <a:off x="2344515" y="3874896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" name="AutoShape 1557"/>
          <p:cNvCxnSpPr>
            <a:cxnSpLocks noChangeShapeType="1"/>
          </p:cNvCxnSpPr>
          <p:nvPr/>
        </p:nvCxnSpPr>
        <p:spPr bwMode="auto">
          <a:xfrm flipV="1">
            <a:off x="3511201" y="3870879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2" name="AutoShape 1547"/>
          <p:cNvCxnSpPr>
            <a:cxnSpLocks noChangeShapeType="1"/>
          </p:cNvCxnSpPr>
          <p:nvPr/>
        </p:nvCxnSpPr>
        <p:spPr bwMode="auto">
          <a:xfrm>
            <a:off x="2861024" y="2544167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3" name="AutoShape 1548"/>
          <p:cNvCxnSpPr>
            <a:cxnSpLocks noChangeShapeType="1"/>
          </p:cNvCxnSpPr>
          <p:nvPr/>
        </p:nvCxnSpPr>
        <p:spPr bwMode="auto">
          <a:xfrm>
            <a:off x="2925794" y="2553433"/>
            <a:ext cx="762" cy="1255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0" name="AutoShape 1544"/>
          <p:cNvCxnSpPr>
            <a:cxnSpLocks noChangeShapeType="1"/>
          </p:cNvCxnSpPr>
          <p:nvPr/>
        </p:nvCxnSpPr>
        <p:spPr bwMode="auto">
          <a:xfrm flipH="1" flipV="1">
            <a:off x="3515960" y="4338133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" name="AutoShape 1544"/>
          <p:cNvCxnSpPr>
            <a:cxnSpLocks noChangeShapeType="1"/>
          </p:cNvCxnSpPr>
          <p:nvPr/>
        </p:nvCxnSpPr>
        <p:spPr bwMode="auto">
          <a:xfrm flipH="1" flipV="1">
            <a:off x="2341149" y="4338133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2" name="AutoShape 1544"/>
          <p:cNvCxnSpPr>
            <a:cxnSpLocks noChangeShapeType="1"/>
          </p:cNvCxnSpPr>
          <p:nvPr/>
        </p:nvCxnSpPr>
        <p:spPr bwMode="auto">
          <a:xfrm flipH="1">
            <a:off x="2686780" y="4077508"/>
            <a:ext cx="82042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3" name="AutoShape 1544"/>
          <p:cNvCxnSpPr>
            <a:cxnSpLocks noChangeShapeType="1"/>
          </p:cNvCxnSpPr>
          <p:nvPr/>
        </p:nvCxnSpPr>
        <p:spPr bwMode="auto">
          <a:xfrm flipH="1">
            <a:off x="2330802" y="3962147"/>
            <a:ext cx="86525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4" name="AutoShape 1513"/>
          <p:cNvCxnSpPr>
            <a:cxnSpLocks noChangeShapeType="1"/>
          </p:cNvCxnSpPr>
          <p:nvPr/>
        </p:nvCxnSpPr>
        <p:spPr bwMode="auto">
          <a:xfrm>
            <a:off x="1688942" y="4248009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5" name="Group 484"/>
          <p:cNvGrpSpPr>
            <a:grpSpLocks/>
          </p:cNvGrpSpPr>
          <p:nvPr/>
        </p:nvGrpSpPr>
        <p:grpSpPr bwMode="auto">
          <a:xfrm>
            <a:off x="1758284" y="4151989"/>
            <a:ext cx="175260" cy="186986"/>
            <a:chOff x="2517" y="3095"/>
            <a:chExt cx="230" cy="222"/>
          </a:xfrm>
        </p:grpSpPr>
        <p:cxnSp>
          <p:nvCxnSpPr>
            <p:cNvPr id="48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3" name="AutoShape 1544"/>
          <p:cNvCxnSpPr>
            <a:cxnSpLocks noChangeShapeType="1"/>
          </p:cNvCxnSpPr>
          <p:nvPr/>
        </p:nvCxnSpPr>
        <p:spPr bwMode="auto">
          <a:xfrm flipH="1" flipV="1">
            <a:off x="1928460" y="4338133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4" name="Group 493"/>
          <p:cNvGrpSpPr>
            <a:grpSpLocks/>
          </p:cNvGrpSpPr>
          <p:nvPr/>
        </p:nvGrpSpPr>
        <p:grpSpPr bwMode="auto">
          <a:xfrm rot="10800000">
            <a:off x="3861532" y="4157885"/>
            <a:ext cx="175260" cy="186986"/>
            <a:chOff x="2517" y="3095"/>
            <a:chExt cx="230" cy="222"/>
          </a:xfrm>
        </p:grpSpPr>
        <p:cxnSp>
          <p:nvCxnSpPr>
            <p:cNvPr id="495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6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7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8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9" name="AutoShape 1588"/>
          <p:cNvCxnSpPr>
            <a:cxnSpLocks noChangeShapeType="1"/>
          </p:cNvCxnSpPr>
          <p:nvPr/>
        </p:nvCxnSpPr>
        <p:spPr bwMode="auto">
          <a:xfrm>
            <a:off x="4032982" y="4255590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3" name="AutoShape 1544"/>
          <p:cNvCxnSpPr>
            <a:cxnSpLocks noChangeShapeType="1"/>
          </p:cNvCxnSpPr>
          <p:nvPr/>
        </p:nvCxnSpPr>
        <p:spPr bwMode="auto">
          <a:xfrm flipH="1" flipV="1">
            <a:off x="3865149" y="4338133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4" name="Elbow Connector 503"/>
          <p:cNvCxnSpPr/>
          <p:nvPr/>
        </p:nvCxnSpPr>
        <p:spPr>
          <a:xfrm flipV="1">
            <a:off x="1949928" y="4028224"/>
            <a:ext cx="404876" cy="124607"/>
          </a:xfrm>
          <a:prstGeom prst="bentConnector3">
            <a:avLst>
              <a:gd name="adj1" fmla="val -3324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/>
          <p:nvPr/>
        </p:nvCxnSpPr>
        <p:spPr>
          <a:xfrm>
            <a:off x="3524728" y="3992702"/>
            <a:ext cx="334010" cy="166025"/>
          </a:xfrm>
          <a:prstGeom prst="bentConnector3">
            <a:avLst>
              <a:gd name="adj1" fmla="val 9943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AutoShape 1544"/>
          <p:cNvCxnSpPr>
            <a:cxnSpLocks noChangeShapeType="1"/>
          </p:cNvCxnSpPr>
          <p:nvPr/>
        </p:nvCxnSpPr>
        <p:spPr bwMode="auto">
          <a:xfrm>
            <a:off x="2515840" y="2780066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7" name="AutoShape 1544"/>
          <p:cNvCxnSpPr>
            <a:cxnSpLocks noChangeShapeType="1"/>
          </p:cNvCxnSpPr>
          <p:nvPr/>
        </p:nvCxnSpPr>
        <p:spPr bwMode="auto">
          <a:xfrm>
            <a:off x="1918178" y="3286145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8" name="AutoShape 1544"/>
          <p:cNvCxnSpPr>
            <a:cxnSpLocks noChangeShapeType="1"/>
          </p:cNvCxnSpPr>
          <p:nvPr/>
        </p:nvCxnSpPr>
        <p:spPr bwMode="auto">
          <a:xfrm>
            <a:off x="3740854" y="3301176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9" name="AutoShape 1544"/>
          <p:cNvCxnSpPr>
            <a:cxnSpLocks noChangeShapeType="1"/>
          </p:cNvCxnSpPr>
          <p:nvPr/>
        </p:nvCxnSpPr>
        <p:spPr bwMode="auto">
          <a:xfrm>
            <a:off x="1552262" y="4248009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0" name="AutoShape 1544"/>
          <p:cNvCxnSpPr>
            <a:cxnSpLocks noChangeShapeType="1"/>
          </p:cNvCxnSpPr>
          <p:nvPr/>
        </p:nvCxnSpPr>
        <p:spPr bwMode="auto">
          <a:xfrm>
            <a:off x="4064986" y="4263884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1" name="Group 510"/>
          <p:cNvGrpSpPr>
            <a:grpSpLocks/>
          </p:cNvGrpSpPr>
          <p:nvPr/>
        </p:nvGrpSpPr>
        <p:grpSpPr bwMode="auto">
          <a:xfrm rot="5400000">
            <a:off x="2024325" y="4694703"/>
            <a:ext cx="272796" cy="305748"/>
            <a:chOff x="4184" y="5152"/>
            <a:chExt cx="358" cy="363"/>
          </a:xfrm>
        </p:grpSpPr>
        <p:sp>
          <p:nvSpPr>
            <p:cNvPr id="512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3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4" name="AutoShape 1557"/>
          <p:cNvCxnSpPr>
            <a:cxnSpLocks noChangeShapeType="1"/>
            <a:stCxn id="512" idx="3"/>
          </p:cNvCxnSpPr>
          <p:nvPr/>
        </p:nvCxnSpPr>
        <p:spPr bwMode="auto">
          <a:xfrm flipV="1">
            <a:off x="2160723" y="4022954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5" name="Group 514"/>
          <p:cNvGrpSpPr>
            <a:grpSpLocks/>
          </p:cNvGrpSpPr>
          <p:nvPr/>
        </p:nvGrpSpPr>
        <p:grpSpPr bwMode="auto">
          <a:xfrm rot="5400000">
            <a:off x="3562159" y="4663877"/>
            <a:ext cx="272796" cy="305748"/>
            <a:chOff x="4184" y="5152"/>
            <a:chExt cx="358" cy="363"/>
          </a:xfrm>
        </p:grpSpPr>
        <p:sp>
          <p:nvSpPr>
            <p:cNvPr id="516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7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8" name="AutoShape 1557"/>
          <p:cNvCxnSpPr>
            <a:cxnSpLocks noChangeShapeType="1"/>
            <a:stCxn id="516" idx="3"/>
          </p:cNvCxnSpPr>
          <p:nvPr/>
        </p:nvCxnSpPr>
        <p:spPr bwMode="auto">
          <a:xfrm flipV="1">
            <a:off x="3698557" y="3992128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9" name="Elbow Connector 518"/>
          <p:cNvCxnSpPr/>
          <p:nvPr/>
        </p:nvCxnSpPr>
        <p:spPr>
          <a:xfrm rot="5400000">
            <a:off x="1864098" y="4873082"/>
            <a:ext cx="190813" cy="402439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Elbow Connector 519"/>
          <p:cNvCxnSpPr>
            <a:stCxn id="517" idx="7"/>
            <a:endCxn id="4" idx="1"/>
          </p:cNvCxnSpPr>
          <p:nvPr/>
        </p:nvCxnSpPr>
        <p:spPr>
          <a:xfrm>
            <a:off x="3716927" y="4946008"/>
            <a:ext cx="1030613" cy="790523"/>
          </a:xfrm>
          <a:prstGeom prst="bentConnector3">
            <a:avLst>
              <a:gd name="adj1" fmla="val -1756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1" name="TextBox 520"/>
              <p:cNvSpPr txBox="1"/>
              <p:nvPr/>
            </p:nvSpPr>
            <p:spPr>
              <a:xfrm>
                <a:off x="2101570" y="2586142"/>
                <a:ext cx="4651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521" name="TextBox 5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1570" y="2586142"/>
                <a:ext cx="465192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2" name="TextBox 521"/>
          <p:cNvSpPr txBox="1"/>
          <p:nvPr/>
        </p:nvSpPr>
        <p:spPr>
          <a:xfrm>
            <a:off x="1900052" y="1661079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3" name="TextBox 522"/>
              <p:cNvSpPr txBox="1"/>
              <p:nvPr/>
            </p:nvSpPr>
            <p:spPr>
              <a:xfrm>
                <a:off x="4522779" y="2338181"/>
                <a:ext cx="45557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𝐁𝐋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23" name="TextBox 5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2779" y="2338181"/>
                <a:ext cx="455573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4" name="TextBox 523"/>
              <p:cNvSpPr txBox="1"/>
              <p:nvPr/>
            </p:nvSpPr>
            <p:spPr>
              <a:xfrm>
                <a:off x="4179568" y="4045858"/>
                <a:ext cx="4651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524" name="TextBox 5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9568" y="4045858"/>
                <a:ext cx="465192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5" name="TextBox 524"/>
          <p:cNvSpPr txBox="1"/>
          <p:nvPr/>
        </p:nvSpPr>
        <p:spPr>
          <a:xfrm>
            <a:off x="1552262" y="5144379"/>
            <a:ext cx="546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OUT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6" name="TextBox 525"/>
              <p:cNvSpPr txBox="1"/>
              <p:nvPr/>
            </p:nvSpPr>
            <p:spPr>
              <a:xfrm>
                <a:off x="2971511" y="5051135"/>
                <a:ext cx="603050" cy="3082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𝐎𝐔𝐓</m:t>
                          </m:r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526" name="TextBox 5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511" y="5051135"/>
                <a:ext cx="603050" cy="30822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7" name="TextBox 526"/>
          <p:cNvSpPr txBox="1"/>
          <p:nvPr/>
        </p:nvSpPr>
        <p:spPr>
          <a:xfrm>
            <a:off x="2131798" y="3156085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M5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3319372" y="3161838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M6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2148656" y="4113694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3312894" y="4109509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2132814" y="3638890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M3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3310606" y="3633799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M4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2" name="TextBox 411"/>
              <p:cNvSpPr txBox="1"/>
              <p:nvPr/>
            </p:nvSpPr>
            <p:spPr>
              <a:xfrm>
                <a:off x="1158324" y="4069285"/>
                <a:ext cx="4651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412" name="TextBox 4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324" y="4069285"/>
                <a:ext cx="465192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/>
          <p:cNvCxnSpPr/>
          <p:nvPr/>
        </p:nvCxnSpPr>
        <p:spPr>
          <a:xfrm>
            <a:off x="1918178" y="2064195"/>
            <a:ext cx="218693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2137757" y="1975357"/>
            <a:ext cx="143410" cy="8884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2281167" y="2057845"/>
            <a:ext cx="154154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>
            <a:off x="2079721" y="1975357"/>
            <a:ext cx="156996" cy="273050"/>
          </a:xfrm>
          <a:prstGeom prst="arc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1" name="Straight Connector 130"/>
          <p:cNvCxnSpPr/>
          <p:nvPr/>
        </p:nvCxnSpPr>
        <p:spPr>
          <a:xfrm flipV="1">
            <a:off x="3403388" y="2057694"/>
            <a:ext cx="154154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3558428" y="1968856"/>
            <a:ext cx="143410" cy="8884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3701838" y="2051344"/>
            <a:ext cx="229798" cy="2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Arc 133"/>
          <p:cNvSpPr/>
          <p:nvPr/>
        </p:nvSpPr>
        <p:spPr>
          <a:xfrm>
            <a:off x="3500392" y="1968856"/>
            <a:ext cx="156996" cy="273050"/>
          </a:xfrm>
          <a:prstGeom prst="arc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2419343" y="2057694"/>
            <a:ext cx="100757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3339833" y="1643475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42" name="AutoShape 1557"/>
          <p:cNvCxnSpPr>
            <a:cxnSpLocks noChangeShapeType="1"/>
          </p:cNvCxnSpPr>
          <p:nvPr/>
        </p:nvCxnSpPr>
        <p:spPr bwMode="auto">
          <a:xfrm flipV="1">
            <a:off x="1917416" y="2057694"/>
            <a:ext cx="762" cy="1237133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6" name="AutoShape 1557"/>
          <p:cNvCxnSpPr>
            <a:cxnSpLocks noChangeShapeType="1"/>
          </p:cNvCxnSpPr>
          <p:nvPr/>
        </p:nvCxnSpPr>
        <p:spPr bwMode="auto">
          <a:xfrm flipV="1">
            <a:off x="3930873" y="2057694"/>
            <a:ext cx="762" cy="1237133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Isosceles Triangle 23"/>
          <p:cNvSpPr/>
          <p:nvPr/>
        </p:nvSpPr>
        <p:spPr>
          <a:xfrm flipV="1">
            <a:off x="2848323" y="2179826"/>
            <a:ext cx="114597" cy="63477"/>
          </a:xfrm>
          <a:prstGeom prst="triangle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" name="AutoShape 1544"/>
          <p:cNvCxnSpPr>
            <a:cxnSpLocks noChangeShapeType="1"/>
          </p:cNvCxnSpPr>
          <p:nvPr/>
        </p:nvCxnSpPr>
        <p:spPr bwMode="auto">
          <a:xfrm flipH="1" flipV="1">
            <a:off x="2900119" y="2051761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6" name="Isosceles Triangle 155"/>
          <p:cNvSpPr/>
          <p:nvPr/>
        </p:nvSpPr>
        <p:spPr>
          <a:xfrm flipV="1">
            <a:off x="1876245" y="4470035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Isosceles Triangle 156"/>
          <p:cNvSpPr/>
          <p:nvPr/>
        </p:nvSpPr>
        <p:spPr>
          <a:xfrm flipV="1">
            <a:off x="2287978" y="4460612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Isosceles Triangle 157"/>
          <p:cNvSpPr/>
          <p:nvPr/>
        </p:nvSpPr>
        <p:spPr>
          <a:xfrm flipV="1">
            <a:off x="3475579" y="4470035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Isosceles Triangle 158"/>
          <p:cNvSpPr/>
          <p:nvPr/>
        </p:nvSpPr>
        <p:spPr>
          <a:xfrm flipV="1">
            <a:off x="3817209" y="4460612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4" name="Straight Connector 163"/>
          <p:cNvCxnSpPr/>
          <p:nvPr/>
        </p:nvCxnSpPr>
        <p:spPr>
          <a:xfrm>
            <a:off x="1418898" y="2338178"/>
            <a:ext cx="218693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1638477" y="2249340"/>
            <a:ext cx="143410" cy="8884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1781887" y="2331828"/>
            <a:ext cx="154154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rc 166"/>
          <p:cNvSpPr/>
          <p:nvPr/>
        </p:nvSpPr>
        <p:spPr>
          <a:xfrm>
            <a:off x="1580441" y="2249340"/>
            <a:ext cx="156996" cy="273050"/>
          </a:xfrm>
          <a:prstGeom prst="arc">
            <a:avLst/>
          </a:prstGeom>
          <a:ln w="19050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8" name="Straight Connector 167"/>
          <p:cNvCxnSpPr/>
          <p:nvPr/>
        </p:nvCxnSpPr>
        <p:spPr>
          <a:xfrm>
            <a:off x="1418898" y="2643228"/>
            <a:ext cx="218693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V="1">
            <a:off x="1638477" y="2554390"/>
            <a:ext cx="143410" cy="8884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1781887" y="2636878"/>
            <a:ext cx="154154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Arc 170"/>
          <p:cNvSpPr/>
          <p:nvPr/>
        </p:nvSpPr>
        <p:spPr>
          <a:xfrm>
            <a:off x="1580441" y="2554390"/>
            <a:ext cx="156996" cy="273050"/>
          </a:xfrm>
          <a:prstGeom prst="arc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AutoShape 1557"/>
          <p:cNvCxnSpPr>
            <a:cxnSpLocks noChangeShapeType="1"/>
          </p:cNvCxnSpPr>
          <p:nvPr/>
        </p:nvCxnSpPr>
        <p:spPr bwMode="auto">
          <a:xfrm flipV="1">
            <a:off x="1418898" y="2332523"/>
            <a:ext cx="762" cy="31705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" name="Straight Connector 173"/>
          <p:cNvCxnSpPr/>
          <p:nvPr/>
        </p:nvCxnSpPr>
        <p:spPr>
          <a:xfrm>
            <a:off x="3930873" y="2344530"/>
            <a:ext cx="218693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V="1">
            <a:off x="4150452" y="2255692"/>
            <a:ext cx="143410" cy="8884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V="1">
            <a:off x="4293862" y="2338180"/>
            <a:ext cx="154154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rc 176"/>
          <p:cNvSpPr/>
          <p:nvPr/>
        </p:nvSpPr>
        <p:spPr>
          <a:xfrm>
            <a:off x="4092416" y="2255692"/>
            <a:ext cx="156996" cy="273050"/>
          </a:xfrm>
          <a:prstGeom prst="arc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8" name="Straight Connector 177"/>
          <p:cNvCxnSpPr/>
          <p:nvPr/>
        </p:nvCxnSpPr>
        <p:spPr>
          <a:xfrm>
            <a:off x="3930873" y="2649580"/>
            <a:ext cx="218693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V="1">
            <a:off x="4150452" y="2560742"/>
            <a:ext cx="143410" cy="8884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V="1">
            <a:off x="4293862" y="2643230"/>
            <a:ext cx="154154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Arc 180"/>
          <p:cNvSpPr/>
          <p:nvPr/>
        </p:nvSpPr>
        <p:spPr>
          <a:xfrm>
            <a:off x="4092416" y="2560742"/>
            <a:ext cx="156996" cy="273050"/>
          </a:xfrm>
          <a:prstGeom prst="arc">
            <a:avLst/>
          </a:prstGeom>
          <a:ln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3" name="AutoShape 1557"/>
          <p:cNvCxnSpPr>
            <a:cxnSpLocks noChangeShapeType="1"/>
          </p:cNvCxnSpPr>
          <p:nvPr/>
        </p:nvCxnSpPr>
        <p:spPr bwMode="auto">
          <a:xfrm flipV="1">
            <a:off x="4448016" y="2319822"/>
            <a:ext cx="762" cy="31705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" name="TextBox 183"/>
          <p:cNvSpPr txBox="1"/>
          <p:nvPr/>
        </p:nvSpPr>
        <p:spPr>
          <a:xfrm>
            <a:off x="1264942" y="1969633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345894" y="2648089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86" name="Straight Connector 185"/>
          <p:cNvCxnSpPr/>
          <p:nvPr/>
        </p:nvCxnSpPr>
        <p:spPr>
          <a:xfrm flipV="1">
            <a:off x="1257862" y="2485614"/>
            <a:ext cx="154154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885876" y="2337162"/>
            <a:ext cx="401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BL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 flipV="1">
            <a:off x="4445702" y="2478349"/>
            <a:ext cx="154154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/>
          <p:cNvSpPr txBox="1"/>
          <p:nvPr/>
        </p:nvSpPr>
        <p:spPr>
          <a:xfrm>
            <a:off x="3931857" y="1984166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985554" y="2668461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91" name="Group 190"/>
          <p:cNvGrpSpPr>
            <a:grpSpLocks/>
          </p:cNvGrpSpPr>
          <p:nvPr/>
        </p:nvGrpSpPr>
        <p:grpSpPr bwMode="auto">
          <a:xfrm rot="10800000">
            <a:off x="4434018" y="3256089"/>
            <a:ext cx="227838" cy="188671"/>
            <a:chOff x="3604" y="5685"/>
            <a:chExt cx="299" cy="224"/>
          </a:xfrm>
        </p:grpSpPr>
        <p:cxnSp>
          <p:nvCxnSpPr>
            <p:cNvPr id="192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3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95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6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7" name="TextBox 196"/>
          <p:cNvSpPr txBox="1"/>
          <p:nvPr/>
        </p:nvSpPr>
        <p:spPr>
          <a:xfrm>
            <a:off x="4134812" y="3196053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MC2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98" name="Group 197"/>
          <p:cNvGrpSpPr>
            <a:grpSpLocks/>
          </p:cNvGrpSpPr>
          <p:nvPr/>
        </p:nvGrpSpPr>
        <p:grpSpPr bwMode="auto">
          <a:xfrm rot="10800000">
            <a:off x="4438006" y="3606532"/>
            <a:ext cx="227838" cy="188671"/>
            <a:chOff x="3604" y="5685"/>
            <a:chExt cx="299" cy="224"/>
          </a:xfrm>
        </p:grpSpPr>
        <p:cxnSp>
          <p:nvCxnSpPr>
            <p:cNvPr id="19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0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4" name="TextBox 203"/>
          <p:cNvSpPr txBox="1"/>
          <p:nvPr/>
        </p:nvSpPr>
        <p:spPr>
          <a:xfrm>
            <a:off x="4138800" y="3546496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MC1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0" name="Elbow Connector 29"/>
          <p:cNvCxnSpPr/>
          <p:nvPr/>
        </p:nvCxnSpPr>
        <p:spPr>
          <a:xfrm rot="16200000" flipV="1">
            <a:off x="3874878" y="2652852"/>
            <a:ext cx="128808" cy="976684"/>
          </a:xfrm>
          <a:prstGeom prst="bentConnector2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AutoShape 1544"/>
          <p:cNvCxnSpPr>
            <a:cxnSpLocks noChangeShapeType="1"/>
          </p:cNvCxnSpPr>
          <p:nvPr/>
        </p:nvCxnSpPr>
        <p:spPr bwMode="auto">
          <a:xfrm flipH="1" flipV="1">
            <a:off x="4428491" y="3137133"/>
            <a:ext cx="3940" cy="12247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 flipH="1" flipV="1">
            <a:off x="4443647" y="3450443"/>
            <a:ext cx="1231" cy="155038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" name="AutoShape 1544"/>
          <p:cNvCxnSpPr>
            <a:cxnSpLocks noChangeShapeType="1"/>
          </p:cNvCxnSpPr>
          <p:nvPr/>
        </p:nvCxnSpPr>
        <p:spPr bwMode="auto">
          <a:xfrm flipH="1">
            <a:off x="3510374" y="3527962"/>
            <a:ext cx="933888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6" name="Elbow Connector 325"/>
          <p:cNvCxnSpPr/>
          <p:nvPr/>
        </p:nvCxnSpPr>
        <p:spPr>
          <a:xfrm flipV="1">
            <a:off x="3772759" y="3833020"/>
            <a:ext cx="663864" cy="159682"/>
          </a:xfrm>
          <a:prstGeom prst="bentConnector2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AutoShape 1544"/>
          <p:cNvCxnSpPr>
            <a:cxnSpLocks noChangeShapeType="1"/>
          </p:cNvCxnSpPr>
          <p:nvPr/>
        </p:nvCxnSpPr>
        <p:spPr bwMode="auto">
          <a:xfrm flipV="1">
            <a:off x="4436990" y="3790337"/>
            <a:ext cx="1016" cy="12555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2" name="Elbow Connector 331"/>
          <p:cNvCxnSpPr>
            <a:stCxn id="194" idx="2"/>
          </p:cNvCxnSpPr>
          <p:nvPr/>
        </p:nvCxnSpPr>
        <p:spPr>
          <a:xfrm>
            <a:off x="4661856" y="3351687"/>
            <a:ext cx="88709" cy="338557"/>
          </a:xfrm>
          <a:prstGeom prst="bentConnector2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 flipV="1">
            <a:off x="4654160" y="3702203"/>
            <a:ext cx="96405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Elbow Connector 218"/>
          <p:cNvCxnSpPr>
            <a:endCxn id="4" idx="0"/>
          </p:cNvCxnSpPr>
          <p:nvPr/>
        </p:nvCxnSpPr>
        <p:spPr>
          <a:xfrm rot="16200000" flipH="1">
            <a:off x="3944440" y="4276149"/>
            <a:ext cx="1952266" cy="346069"/>
          </a:xfrm>
          <a:prstGeom prst="bentConnector3">
            <a:avLst>
              <a:gd name="adj1" fmla="val 169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747540" y="5425317"/>
            <a:ext cx="692136" cy="622427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670927" y="5469057"/>
            <a:ext cx="9012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000000"/>
                </a:solidFill>
              </a:rPr>
              <a:t>Charge </a:t>
            </a:r>
          </a:p>
          <a:p>
            <a:pPr algn="ctr"/>
            <a:r>
              <a:rPr lang="en-US" sz="1500" b="1" dirty="0" smtClean="0">
                <a:solidFill>
                  <a:srgbClr val="000000"/>
                </a:solidFill>
              </a:rPr>
              <a:t>Pump</a:t>
            </a:r>
            <a:endParaRPr lang="en-US" sz="1500" b="1" dirty="0">
              <a:solidFill>
                <a:srgbClr val="000000"/>
              </a:solidFill>
            </a:endParaRPr>
          </a:p>
        </p:txBody>
      </p:sp>
      <p:cxnSp>
        <p:nvCxnSpPr>
          <p:cNvPr id="299" name="Straight Connector 298"/>
          <p:cNvCxnSpPr/>
          <p:nvPr/>
        </p:nvCxnSpPr>
        <p:spPr>
          <a:xfrm flipV="1">
            <a:off x="4858697" y="3641576"/>
            <a:ext cx="154154" cy="1"/>
          </a:xfrm>
          <a:prstGeom prst="line">
            <a:avLst/>
          </a:prstGeom>
          <a:ln w="2222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 flipV="1">
            <a:off x="4858697" y="3702859"/>
            <a:ext cx="154154" cy="1"/>
          </a:xfrm>
          <a:prstGeom prst="line">
            <a:avLst/>
          </a:prstGeom>
          <a:ln w="2222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Isosceles Triangle 300"/>
          <p:cNvSpPr/>
          <p:nvPr/>
        </p:nvSpPr>
        <p:spPr>
          <a:xfrm flipV="1">
            <a:off x="4880038" y="3818054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2" name="AutoShape 1544"/>
          <p:cNvCxnSpPr>
            <a:cxnSpLocks noChangeShapeType="1"/>
          </p:cNvCxnSpPr>
          <p:nvPr/>
        </p:nvCxnSpPr>
        <p:spPr bwMode="auto">
          <a:xfrm flipH="1" flipV="1">
            <a:off x="4931834" y="3689989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3" name="AutoShape 1544"/>
          <p:cNvCxnSpPr>
            <a:cxnSpLocks noChangeShapeType="1"/>
          </p:cNvCxnSpPr>
          <p:nvPr/>
        </p:nvCxnSpPr>
        <p:spPr bwMode="auto">
          <a:xfrm flipH="1" flipV="1">
            <a:off x="4931834" y="3488085"/>
            <a:ext cx="3940" cy="15570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4" name="TextBox 303"/>
              <p:cNvSpPr txBox="1"/>
              <p:nvPr/>
            </p:nvSpPr>
            <p:spPr>
              <a:xfrm>
                <a:off x="4736170" y="3117535"/>
                <a:ext cx="484363" cy="3942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𝐂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𝐩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00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04" name="TextBox 3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6170" y="3117535"/>
                <a:ext cx="484363" cy="394210"/>
              </a:xfrm>
              <a:prstGeom prst="rect">
                <a:avLst/>
              </a:prstGeom>
              <a:blipFill rotWithShape="1">
                <a:blip r:embed="rId8"/>
                <a:stretch>
                  <a:fillRect b="-46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2" name="TextBox 181"/>
          <p:cNvSpPr txBox="1"/>
          <p:nvPr/>
        </p:nvSpPr>
        <p:spPr>
          <a:xfrm>
            <a:off x="5574717" y="1104043"/>
            <a:ext cx="3423812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Transistors </a:t>
            </a: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MC1 and MC2 control the drive strength of the right side of the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SA.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The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CP </a:t>
            </a: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controls the drive current in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both MC1 and MC2 to </a:t>
            </a: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equalize the strength of the SA right and left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sides.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Flowchart: Connector 1"/>
          <p:cNvSpPr/>
          <p:nvPr/>
        </p:nvSpPr>
        <p:spPr>
          <a:xfrm>
            <a:off x="3977318" y="3089154"/>
            <a:ext cx="876058" cy="928323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5" name="Straight Arrow Connector 204"/>
          <p:cNvCxnSpPr/>
          <p:nvPr/>
        </p:nvCxnSpPr>
        <p:spPr>
          <a:xfrm flipH="1">
            <a:off x="4750565" y="2104837"/>
            <a:ext cx="1158778" cy="1140217"/>
          </a:xfrm>
          <a:prstGeom prst="straightConnector1">
            <a:avLst/>
          </a:prstGeom>
          <a:ln w="15875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09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Rectangle 297"/>
          <p:cNvSpPr/>
          <p:nvPr/>
        </p:nvSpPr>
        <p:spPr>
          <a:xfrm>
            <a:off x="1042490" y="1069856"/>
            <a:ext cx="7834810" cy="5397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DAZ Circuit 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cxnSp>
        <p:nvCxnSpPr>
          <p:cNvPr id="424" name="AutoShape 1534"/>
          <p:cNvCxnSpPr>
            <a:cxnSpLocks noChangeShapeType="1"/>
          </p:cNvCxnSpPr>
          <p:nvPr/>
        </p:nvCxnSpPr>
        <p:spPr bwMode="auto">
          <a:xfrm flipV="1">
            <a:off x="2352414" y="2623102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5" name="AutoShape 1535"/>
          <p:cNvSpPr>
            <a:spLocks noChangeAspect="1" noChangeArrowheads="1"/>
          </p:cNvSpPr>
          <p:nvPr/>
        </p:nvSpPr>
        <p:spPr bwMode="auto">
          <a:xfrm>
            <a:off x="2265546" y="268964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26" name="AutoShape 1536"/>
          <p:cNvCxnSpPr>
            <a:cxnSpLocks noChangeShapeType="1"/>
          </p:cNvCxnSpPr>
          <p:nvPr/>
        </p:nvCxnSpPr>
        <p:spPr bwMode="auto">
          <a:xfrm>
            <a:off x="2352414" y="2622260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7" name="AutoShape 1537"/>
          <p:cNvCxnSpPr>
            <a:cxnSpLocks noChangeShapeType="1"/>
          </p:cNvCxnSpPr>
          <p:nvPr/>
        </p:nvCxnSpPr>
        <p:spPr bwMode="auto">
          <a:xfrm>
            <a:off x="2353176" y="2810089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28" name="Group 427"/>
          <p:cNvGrpSpPr>
            <a:grpSpLocks/>
          </p:cNvGrpSpPr>
          <p:nvPr/>
        </p:nvGrpSpPr>
        <p:grpSpPr bwMode="auto">
          <a:xfrm rot="10800000">
            <a:off x="3669404" y="2631959"/>
            <a:ext cx="227838" cy="188671"/>
            <a:chOff x="3604" y="5685"/>
            <a:chExt cx="299" cy="224"/>
          </a:xfrm>
        </p:grpSpPr>
        <p:cxnSp>
          <p:nvCxnSpPr>
            <p:cNvPr id="42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3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34" name="AutoShape 1554"/>
          <p:cNvCxnSpPr>
            <a:cxnSpLocks noChangeShapeType="1"/>
          </p:cNvCxnSpPr>
          <p:nvPr/>
        </p:nvCxnSpPr>
        <p:spPr bwMode="auto">
          <a:xfrm flipV="1">
            <a:off x="2315838" y="2625629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5" name="AutoShape 1557"/>
          <p:cNvCxnSpPr>
            <a:cxnSpLocks noChangeShapeType="1"/>
          </p:cNvCxnSpPr>
          <p:nvPr/>
        </p:nvCxnSpPr>
        <p:spPr bwMode="auto">
          <a:xfrm flipV="1">
            <a:off x="2499352" y="2819787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6" name="AutoShape 1534"/>
          <p:cNvCxnSpPr>
            <a:cxnSpLocks noChangeShapeType="1"/>
          </p:cNvCxnSpPr>
          <p:nvPr/>
        </p:nvCxnSpPr>
        <p:spPr bwMode="auto">
          <a:xfrm flipV="1">
            <a:off x="3528434" y="3110278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7" name="AutoShape 1535"/>
          <p:cNvSpPr>
            <a:spLocks noChangeAspect="1" noChangeArrowheads="1"/>
          </p:cNvSpPr>
          <p:nvPr/>
        </p:nvSpPr>
        <p:spPr bwMode="auto">
          <a:xfrm>
            <a:off x="3441566" y="3176818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38" name="AutoShape 1536"/>
          <p:cNvCxnSpPr>
            <a:cxnSpLocks noChangeShapeType="1"/>
          </p:cNvCxnSpPr>
          <p:nvPr/>
        </p:nvCxnSpPr>
        <p:spPr bwMode="auto">
          <a:xfrm>
            <a:off x="3528434" y="3109436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9" name="AutoShape 1537"/>
          <p:cNvCxnSpPr>
            <a:cxnSpLocks noChangeShapeType="1"/>
          </p:cNvCxnSpPr>
          <p:nvPr/>
        </p:nvCxnSpPr>
        <p:spPr bwMode="auto">
          <a:xfrm>
            <a:off x="3529196" y="3297265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" name="Group 439"/>
          <p:cNvGrpSpPr>
            <a:grpSpLocks/>
          </p:cNvGrpSpPr>
          <p:nvPr/>
        </p:nvGrpSpPr>
        <p:grpSpPr bwMode="auto">
          <a:xfrm rot="10800000">
            <a:off x="2493384" y="3115782"/>
            <a:ext cx="227838" cy="188671"/>
            <a:chOff x="3604" y="5685"/>
            <a:chExt cx="299" cy="224"/>
          </a:xfrm>
        </p:grpSpPr>
        <p:cxnSp>
          <p:nvCxnSpPr>
            <p:cNvPr id="441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2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3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44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5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6" name="AutoShape 1554"/>
          <p:cNvCxnSpPr>
            <a:cxnSpLocks noChangeShapeType="1"/>
          </p:cNvCxnSpPr>
          <p:nvPr/>
        </p:nvCxnSpPr>
        <p:spPr bwMode="auto">
          <a:xfrm flipV="1">
            <a:off x="3491858" y="3112805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7" name="AutoShape 1513"/>
          <p:cNvCxnSpPr>
            <a:cxnSpLocks noChangeShapeType="1"/>
          </p:cNvCxnSpPr>
          <p:nvPr/>
        </p:nvCxnSpPr>
        <p:spPr bwMode="auto">
          <a:xfrm>
            <a:off x="3433056" y="3674390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8" name="Group 447"/>
          <p:cNvGrpSpPr>
            <a:grpSpLocks/>
          </p:cNvGrpSpPr>
          <p:nvPr/>
        </p:nvGrpSpPr>
        <p:grpSpPr bwMode="auto">
          <a:xfrm>
            <a:off x="3502398" y="3578370"/>
            <a:ext cx="175260" cy="186986"/>
            <a:chOff x="2517" y="3095"/>
            <a:chExt cx="230" cy="222"/>
          </a:xfrm>
        </p:grpSpPr>
        <p:cxnSp>
          <p:nvCxnSpPr>
            <p:cNvPr id="44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3" name="Group 452"/>
          <p:cNvGrpSpPr>
            <a:grpSpLocks/>
          </p:cNvGrpSpPr>
          <p:nvPr/>
        </p:nvGrpSpPr>
        <p:grpSpPr bwMode="auto">
          <a:xfrm rot="10800000">
            <a:off x="2494146" y="3584266"/>
            <a:ext cx="175260" cy="186986"/>
            <a:chOff x="2517" y="3095"/>
            <a:chExt cx="230" cy="222"/>
          </a:xfrm>
        </p:grpSpPr>
        <p:cxnSp>
          <p:nvCxnSpPr>
            <p:cNvPr id="454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5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6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7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58" name="AutoShape 1588"/>
          <p:cNvCxnSpPr>
            <a:cxnSpLocks noChangeShapeType="1"/>
          </p:cNvCxnSpPr>
          <p:nvPr/>
        </p:nvCxnSpPr>
        <p:spPr bwMode="auto">
          <a:xfrm>
            <a:off x="2665596" y="3681971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9" name="Elbow Connector 458"/>
          <p:cNvCxnSpPr/>
          <p:nvPr/>
        </p:nvCxnSpPr>
        <p:spPr>
          <a:xfrm rot="16200000" flipH="1">
            <a:off x="2478327" y="3435318"/>
            <a:ext cx="478648" cy="7142"/>
          </a:xfrm>
          <a:prstGeom prst="bentConnector5">
            <a:avLst>
              <a:gd name="adj1" fmla="val -1"/>
              <a:gd name="adj2" fmla="val 1560851"/>
              <a:gd name="adj3" fmla="val 10126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59"/>
          <p:cNvCxnSpPr/>
          <p:nvPr/>
        </p:nvCxnSpPr>
        <p:spPr>
          <a:xfrm rot="10800000" flipV="1">
            <a:off x="3441566" y="3202507"/>
            <a:ext cx="12700" cy="479463"/>
          </a:xfrm>
          <a:prstGeom prst="bentConnector4">
            <a:avLst>
              <a:gd name="adj1" fmla="val 850000"/>
              <a:gd name="adj2" fmla="val 9770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AutoShape 1557"/>
          <p:cNvCxnSpPr>
            <a:cxnSpLocks noChangeShapeType="1"/>
          </p:cNvCxnSpPr>
          <p:nvPr/>
        </p:nvCxnSpPr>
        <p:spPr bwMode="auto">
          <a:xfrm flipV="1">
            <a:off x="3666226" y="2813441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2" name="Elbow Connector 461"/>
          <p:cNvCxnSpPr/>
          <p:nvPr/>
        </p:nvCxnSpPr>
        <p:spPr>
          <a:xfrm flipV="1">
            <a:off x="2500115" y="2506446"/>
            <a:ext cx="1166111" cy="115815"/>
          </a:xfrm>
          <a:prstGeom prst="bentConnector3">
            <a:avLst>
              <a:gd name="adj1" fmla="val -64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AutoShape 1544"/>
          <p:cNvCxnSpPr>
            <a:cxnSpLocks noChangeShapeType="1"/>
          </p:cNvCxnSpPr>
          <p:nvPr/>
        </p:nvCxnSpPr>
        <p:spPr bwMode="auto">
          <a:xfrm flipH="1" flipV="1">
            <a:off x="3666226" y="2509500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4" name="AutoShape 1534"/>
          <p:cNvCxnSpPr>
            <a:cxnSpLocks noChangeShapeType="1"/>
          </p:cNvCxnSpPr>
          <p:nvPr/>
        </p:nvCxnSpPr>
        <p:spPr bwMode="auto">
          <a:xfrm flipV="1">
            <a:off x="2942962" y="2115102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5" name="AutoShape 1535"/>
          <p:cNvSpPr>
            <a:spLocks noChangeAspect="1" noChangeArrowheads="1"/>
          </p:cNvSpPr>
          <p:nvPr/>
        </p:nvSpPr>
        <p:spPr bwMode="auto">
          <a:xfrm>
            <a:off x="2856094" y="218164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66" name="AutoShape 1536"/>
          <p:cNvCxnSpPr>
            <a:cxnSpLocks noChangeShapeType="1"/>
          </p:cNvCxnSpPr>
          <p:nvPr/>
        </p:nvCxnSpPr>
        <p:spPr bwMode="auto">
          <a:xfrm>
            <a:off x="2942962" y="2114260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7" name="AutoShape 1537"/>
          <p:cNvCxnSpPr>
            <a:cxnSpLocks noChangeShapeType="1"/>
          </p:cNvCxnSpPr>
          <p:nvPr/>
        </p:nvCxnSpPr>
        <p:spPr bwMode="auto">
          <a:xfrm>
            <a:off x="2943724" y="2302089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8" name="AutoShape 1554"/>
          <p:cNvCxnSpPr>
            <a:cxnSpLocks noChangeShapeType="1"/>
          </p:cNvCxnSpPr>
          <p:nvPr/>
        </p:nvCxnSpPr>
        <p:spPr bwMode="auto">
          <a:xfrm flipV="1">
            <a:off x="2906386" y="2117629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9" name="AutoShape 1557"/>
          <p:cNvCxnSpPr>
            <a:cxnSpLocks noChangeShapeType="1"/>
          </p:cNvCxnSpPr>
          <p:nvPr/>
        </p:nvCxnSpPr>
        <p:spPr bwMode="auto">
          <a:xfrm flipV="1">
            <a:off x="3087866" y="2302089"/>
            <a:ext cx="762" cy="201061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0" name="AutoShape 1557"/>
          <p:cNvCxnSpPr>
            <a:cxnSpLocks noChangeShapeType="1"/>
          </p:cNvCxnSpPr>
          <p:nvPr/>
        </p:nvCxnSpPr>
        <p:spPr bwMode="auto">
          <a:xfrm flipV="1">
            <a:off x="2501129" y="3301277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" name="AutoShape 1557"/>
          <p:cNvCxnSpPr>
            <a:cxnSpLocks noChangeShapeType="1"/>
          </p:cNvCxnSpPr>
          <p:nvPr/>
        </p:nvCxnSpPr>
        <p:spPr bwMode="auto">
          <a:xfrm flipV="1">
            <a:off x="3667815" y="3297260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2" name="AutoShape 1547"/>
          <p:cNvCxnSpPr>
            <a:cxnSpLocks noChangeShapeType="1"/>
          </p:cNvCxnSpPr>
          <p:nvPr/>
        </p:nvCxnSpPr>
        <p:spPr bwMode="auto">
          <a:xfrm>
            <a:off x="3017638" y="197054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3" name="AutoShape 1548"/>
          <p:cNvCxnSpPr>
            <a:cxnSpLocks noChangeShapeType="1"/>
          </p:cNvCxnSpPr>
          <p:nvPr/>
        </p:nvCxnSpPr>
        <p:spPr bwMode="auto">
          <a:xfrm>
            <a:off x="3082408" y="1979814"/>
            <a:ext cx="762" cy="1255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0" name="AutoShape 1544"/>
          <p:cNvCxnSpPr>
            <a:cxnSpLocks noChangeShapeType="1"/>
          </p:cNvCxnSpPr>
          <p:nvPr/>
        </p:nvCxnSpPr>
        <p:spPr bwMode="auto">
          <a:xfrm flipH="1" flipV="1">
            <a:off x="3672574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" name="AutoShape 1544"/>
          <p:cNvCxnSpPr>
            <a:cxnSpLocks noChangeShapeType="1"/>
          </p:cNvCxnSpPr>
          <p:nvPr/>
        </p:nvCxnSpPr>
        <p:spPr bwMode="auto">
          <a:xfrm flipH="1" flipV="1">
            <a:off x="2497763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2" name="AutoShape 1544"/>
          <p:cNvCxnSpPr>
            <a:cxnSpLocks noChangeShapeType="1"/>
          </p:cNvCxnSpPr>
          <p:nvPr/>
        </p:nvCxnSpPr>
        <p:spPr bwMode="auto">
          <a:xfrm flipH="1">
            <a:off x="2843394" y="3503889"/>
            <a:ext cx="82042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3" name="AutoShape 1544"/>
          <p:cNvCxnSpPr>
            <a:cxnSpLocks noChangeShapeType="1"/>
          </p:cNvCxnSpPr>
          <p:nvPr/>
        </p:nvCxnSpPr>
        <p:spPr bwMode="auto">
          <a:xfrm flipH="1">
            <a:off x="2487416" y="3388528"/>
            <a:ext cx="86525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4" name="AutoShape 1513"/>
          <p:cNvCxnSpPr>
            <a:cxnSpLocks noChangeShapeType="1"/>
          </p:cNvCxnSpPr>
          <p:nvPr/>
        </p:nvCxnSpPr>
        <p:spPr bwMode="auto">
          <a:xfrm>
            <a:off x="1845556" y="3674390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5" name="Group 484"/>
          <p:cNvGrpSpPr>
            <a:grpSpLocks/>
          </p:cNvGrpSpPr>
          <p:nvPr/>
        </p:nvGrpSpPr>
        <p:grpSpPr bwMode="auto">
          <a:xfrm>
            <a:off x="1914898" y="3578370"/>
            <a:ext cx="175260" cy="186986"/>
            <a:chOff x="2517" y="3095"/>
            <a:chExt cx="230" cy="222"/>
          </a:xfrm>
        </p:grpSpPr>
        <p:cxnSp>
          <p:nvCxnSpPr>
            <p:cNvPr id="48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3" name="AutoShape 1544"/>
          <p:cNvCxnSpPr>
            <a:cxnSpLocks noChangeShapeType="1"/>
          </p:cNvCxnSpPr>
          <p:nvPr/>
        </p:nvCxnSpPr>
        <p:spPr bwMode="auto">
          <a:xfrm flipH="1" flipV="1">
            <a:off x="2085074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4" name="Group 493"/>
          <p:cNvGrpSpPr>
            <a:grpSpLocks/>
          </p:cNvGrpSpPr>
          <p:nvPr/>
        </p:nvGrpSpPr>
        <p:grpSpPr bwMode="auto">
          <a:xfrm rot="10800000">
            <a:off x="4018146" y="3584266"/>
            <a:ext cx="175260" cy="186986"/>
            <a:chOff x="2517" y="3095"/>
            <a:chExt cx="230" cy="222"/>
          </a:xfrm>
        </p:grpSpPr>
        <p:cxnSp>
          <p:nvCxnSpPr>
            <p:cNvPr id="495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6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7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8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9" name="AutoShape 1588"/>
          <p:cNvCxnSpPr>
            <a:cxnSpLocks noChangeShapeType="1"/>
          </p:cNvCxnSpPr>
          <p:nvPr/>
        </p:nvCxnSpPr>
        <p:spPr bwMode="auto">
          <a:xfrm>
            <a:off x="4189596" y="3681971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3" name="AutoShape 1544"/>
          <p:cNvCxnSpPr>
            <a:cxnSpLocks noChangeShapeType="1"/>
          </p:cNvCxnSpPr>
          <p:nvPr/>
        </p:nvCxnSpPr>
        <p:spPr bwMode="auto">
          <a:xfrm flipH="1" flipV="1">
            <a:off x="4021763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4" name="Elbow Connector 503"/>
          <p:cNvCxnSpPr/>
          <p:nvPr/>
        </p:nvCxnSpPr>
        <p:spPr>
          <a:xfrm flipV="1">
            <a:off x="2106542" y="3454605"/>
            <a:ext cx="404876" cy="124607"/>
          </a:xfrm>
          <a:prstGeom prst="bentConnector3">
            <a:avLst>
              <a:gd name="adj1" fmla="val -3324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/>
          <p:nvPr/>
        </p:nvCxnSpPr>
        <p:spPr>
          <a:xfrm>
            <a:off x="3681342" y="3419083"/>
            <a:ext cx="334010" cy="166025"/>
          </a:xfrm>
          <a:prstGeom prst="bentConnector3">
            <a:avLst>
              <a:gd name="adj1" fmla="val 9943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AutoShape 1544"/>
          <p:cNvCxnSpPr>
            <a:cxnSpLocks noChangeShapeType="1"/>
          </p:cNvCxnSpPr>
          <p:nvPr/>
        </p:nvCxnSpPr>
        <p:spPr bwMode="auto">
          <a:xfrm>
            <a:off x="2672454" y="2206447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7" name="AutoShape 1544"/>
          <p:cNvCxnSpPr>
            <a:cxnSpLocks noChangeShapeType="1"/>
          </p:cNvCxnSpPr>
          <p:nvPr/>
        </p:nvCxnSpPr>
        <p:spPr bwMode="auto">
          <a:xfrm>
            <a:off x="2074792" y="2712526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8" name="AutoShape 1544"/>
          <p:cNvCxnSpPr>
            <a:cxnSpLocks noChangeShapeType="1"/>
          </p:cNvCxnSpPr>
          <p:nvPr/>
        </p:nvCxnSpPr>
        <p:spPr bwMode="auto">
          <a:xfrm>
            <a:off x="3897468" y="2727557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9" name="AutoShape 1544"/>
          <p:cNvCxnSpPr>
            <a:cxnSpLocks noChangeShapeType="1"/>
          </p:cNvCxnSpPr>
          <p:nvPr/>
        </p:nvCxnSpPr>
        <p:spPr bwMode="auto">
          <a:xfrm>
            <a:off x="1708876" y="3674390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0" name="AutoShape 1544"/>
          <p:cNvCxnSpPr>
            <a:cxnSpLocks noChangeShapeType="1"/>
          </p:cNvCxnSpPr>
          <p:nvPr/>
        </p:nvCxnSpPr>
        <p:spPr bwMode="auto">
          <a:xfrm>
            <a:off x="4221600" y="3680740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1" name="Group 510"/>
          <p:cNvGrpSpPr>
            <a:grpSpLocks/>
          </p:cNvGrpSpPr>
          <p:nvPr/>
        </p:nvGrpSpPr>
        <p:grpSpPr bwMode="auto">
          <a:xfrm rot="5400000">
            <a:off x="2180939" y="4121084"/>
            <a:ext cx="272796" cy="305748"/>
            <a:chOff x="4184" y="5152"/>
            <a:chExt cx="358" cy="363"/>
          </a:xfrm>
        </p:grpSpPr>
        <p:sp>
          <p:nvSpPr>
            <p:cNvPr id="512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3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4" name="AutoShape 1557"/>
          <p:cNvCxnSpPr>
            <a:cxnSpLocks noChangeShapeType="1"/>
            <a:stCxn id="512" idx="3"/>
          </p:cNvCxnSpPr>
          <p:nvPr/>
        </p:nvCxnSpPr>
        <p:spPr bwMode="auto">
          <a:xfrm flipV="1">
            <a:off x="2317337" y="3449335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5" name="Group 514"/>
          <p:cNvGrpSpPr>
            <a:grpSpLocks/>
          </p:cNvGrpSpPr>
          <p:nvPr/>
        </p:nvGrpSpPr>
        <p:grpSpPr bwMode="auto">
          <a:xfrm rot="5400000">
            <a:off x="3718773" y="4090258"/>
            <a:ext cx="272796" cy="305748"/>
            <a:chOff x="4184" y="5152"/>
            <a:chExt cx="358" cy="363"/>
          </a:xfrm>
        </p:grpSpPr>
        <p:sp>
          <p:nvSpPr>
            <p:cNvPr id="516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7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8" name="AutoShape 1557"/>
          <p:cNvCxnSpPr>
            <a:cxnSpLocks noChangeShapeType="1"/>
            <a:stCxn id="516" idx="3"/>
          </p:cNvCxnSpPr>
          <p:nvPr/>
        </p:nvCxnSpPr>
        <p:spPr bwMode="auto">
          <a:xfrm flipV="1">
            <a:off x="3855171" y="3418509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9" name="Elbow Connector 518"/>
          <p:cNvCxnSpPr/>
          <p:nvPr/>
        </p:nvCxnSpPr>
        <p:spPr>
          <a:xfrm rot="5400000">
            <a:off x="2020712" y="4299463"/>
            <a:ext cx="190813" cy="402439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Elbow Connector 519"/>
          <p:cNvCxnSpPr/>
          <p:nvPr/>
        </p:nvCxnSpPr>
        <p:spPr>
          <a:xfrm>
            <a:off x="3855785" y="4372389"/>
            <a:ext cx="1324364" cy="791357"/>
          </a:xfrm>
          <a:prstGeom prst="bentConnector3">
            <a:avLst>
              <a:gd name="adj1" fmla="val -57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1" name="TextBox 520"/>
              <p:cNvSpPr txBox="1"/>
              <p:nvPr/>
            </p:nvSpPr>
            <p:spPr>
              <a:xfrm>
                <a:off x="2258184" y="2012523"/>
                <a:ext cx="50686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21" name="TextBox 5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8184" y="2012523"/>
                <a:ext cx="506869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2" name="TextBox 521"/>
          <p:cNvSpPr txBox="1"/>
          <p:nvPr/>
        </p:nvSpPr>
        <p:spPr>
          <a:xfrm>
            <a:off x="2056666" y="1087460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3" name="TextBox 522"/>
              <p:cNvSpPr txBox="1"/>
              <p:nvPr/>
            </p:nvSpPr>
            <p:spPr>
              <a:xfrm>
                <a:off x="4679393" y="1764562"/>
                <a:ext cx="45557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𝐁𝐋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23" name="TextBox 5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393" y="1764562"/>
                <a:ext cx="455573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4" name="TextBox 523"/>
              <p:cNvSpPr txBox="1"/>
              <p:nvPr/>
            </p:nvSpPr>
            <p:spPr>
              <a:xfrm>
                <a:off x="4336182" y="3472239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24" name="TextBox 5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6182" y="3472239"/>
                <a:ext cx="465192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5" name="TextBox 524"/>
          <p:cNvSpPr txBox="1"/>
          <p:nvPr/>
        </p:nvSpPr>
        <p:spPr>
          <a:xfrm>
            <a:off x="1708876" y="4570760"/>
            <a:ext cx="54694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OUT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6" name="TextBox 525"/>
              <p:cNvSpPr txBox="1"/>
              <p:nvPr/>
            </p:nvSpPr>
            <p:spPr>
              <a:xfrm>
                <a:off x="3335554" y="4540292"/>
                <a:ext cx="603050" cy="308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𝐎𝐔𝐓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26" name="TextBox 5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5554" y="4540292"/>
                <a:ext cx="603050" cy="30822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7" name="TextBox 526"/>
          <p:cNvSpPr txBox="1"/>
          <p:nvPr/>
        </p:nvSpPr>
        <p:spPr>
          <a:xfrm>
            <a:off x="2288412" y="2582466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M5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3475986" y="2588219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M6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2305270" y="3540075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3469508" y="3535890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2289428" y="3065271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M3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3467220" y="3060180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M4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2" name="TextBox 411"/>
              <p:cNvSpPr txBox="1"/>
              <p:nvPr/>
            </p:nvSpPr>
            <p:spPr>
              <a:xfrm>
                <a:off x="1314938" y="3495666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12" name="TextBox 4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4938" y="3495666"/>
                <a:ext cx="465192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/>
          <p:cNvCxnSpPr/>
          <p:nvPr/>
        </p:nvCxnSpPr>
        <p:spPr>
          <a:xfrm>
            <a:off x="2074792" y="1490576"/>
            <a:ext cx="218693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2294371" y="1401738"/>
            <a:ext cx="143410" cy="8884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2437781" y="1484226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>
            <a:off x="2236335" y="1401738"/>
            <a:ext cx="156996" cy="273050"/>
          </a:xfrm>
          <a:prstGeom prst="arc">
            <a:avLst/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1" name="Straight Connector 130"/>
          <p:cNvCxnSpPr/>
          <p:nvPr/>
        </p:nvCxnSpPr>
        <p:spPr>
          <a:xfrm flipV="1">
            <a:off x="3560002" y="1484075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3715042" y="1395237"/>
            <a:ext cx="143410" cy="8884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3858452" y="1477725"/>
            <a:ext cx="229798" cy="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Arc 133"/>
          <p:cNvSpPr/>
          <p:nvPr/>
        </p:nvSpPr>
        <p:spPr>
          <a:xfrm>
            <a:off x="3657006" y="1395237"/>
            <a:ext cx="156996" cy="273050"/>
          </a:xfrm>
          <a:prstGeom prst="arc">
            <a:avLst/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2575957" y="1484075"/>
            <a:ext cx="100757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3496447" y="1069856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42" name="AutoShape 1557"/>
          <p:cNvCxnSpPr>
            <a:cxnSpLocks noChangeShapeType="1"/>
          </p:cNvCxnSpPr>
          <p:nvPr/>
        </p:nvCxnSpPr>
        <p:spPr bwMode="auto">
          <a:xfrm flipV="1">
            <a:off x="2074030" y="1484075"/>
            <a:ext cx="762" cy="1237133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6" name="AutoShape 1557"/>
          <p:cNvCxnSpPr>
            <a:cxnSpLocks noChangeShapeType="1"/>
          </p:cNvCxnSpPr>
          <p:nvPr/>
        </p:nvCxnSpPr>
        <p:spPr bwMode="auto">
          <a:xfrm flipV="1">
            <a:off x="4087487" y="1484075"/>
            <a:ext cx="762" cy="1237133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Isosceles Triangle 23"/>
          <p:cNvSpPr/>
          <p:nvPr/>
        </p:nvSpPr>
        <p:spPr>
          <a:xfrm flipV="1">
            <a:off x="3004937" y="1606207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" name="AutoShape 1544"/>
          <p:cNvCxnSpPr>
            <a:cxnSpLocks noChangeShapeType="1"/>
          </p:cNvCxnSpPr>
          <p:nvPr/>
        </p:nvCxnSpPr>
        <p:spPr bwMode="auto">
          <a:xfrm flipH="1" flipV="1">
            <a:off x="3056733" y="1478142"/>
            <a:ext cx="3940" cy="122479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6" name="Isosceles Triangle 155"/>
          <p:cNvSpPr/>
          <p:nvPr/>
        </p:nvSpPr>
        <p:spPr>
          <a:xfrm flipV="1">
            <a:off x="2032859" y="389641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Isosceles Triangle 156"/>
          <p:cNvSpPr/>
          <p:nvPr/>
        </p:nvSpPr>
        <p:spPr>
          <a:xfrm flipV="1">
            <a:off x="2444592" y="3886993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Isosceles Triangle 157"/>
          <p:cNvSpPr/>
          <p:nvPr/>
        </p:nvSpPr>
        <p:spPr>
          <a:xfrm flipV="1">
            <a:off x="3632193" y="389641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Isosceles Triangle 158"/>
          <p:cNvSpPr/>
          <p:nvPr/>
        </p:nvSpPr>
        <p:spPr>
          <a:xfrm flipV="1">
            <a:off x="3973823" y="3886993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4" name="Straight Connector 163"/>
          <p:cNvCxnSpPr/>
          <p:nvPr/>
        </p:nvCxnSpPr>
        <p:spPr>
          <a:xfrm>
            <a:off x="1575512" y="1764559"/>
            <a:ext cx="218693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1795091" y="1675721"/>
            <a:ext cx="143410" cy="8884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1938501" y="1758209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rc 166"/>
          <p:cNvSpPr/>
          <p:nvPr/>
        </p:nvSpPr>
        <p:spPr>
          <a:xfrm>
            <a:off x="1737055" y="1675721"/>
            <a:ext cx="156996" cy="273050"/>
          </a:xfrm>
          <a:prstGeom prst="arc">
            <a:avLst/>
          </a:prstGeom>
          <a:ln w="1905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8" name="Straight Connector 167"/>
          <p:cNvCxnSpPr/>
          <p:nvPr/>
        </p:nvCxnSpPr>
        <p:spPr>
          <a:xfrm>
            <a:off x="1575512" y="2069609"/>
            <a:ext cx="218693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V="1">
            <a:off x="1795091" y="1980771"/>
            <a:ext cx="143410" cy="8884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1938501" y="2063259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Arc 170"/>
          <p:cNvSpPr/>
          <p:nvPr/>
        </p:nvSpPr>
        <p:spPr>
          <a:xfrm>
            <a:off x="1737055" y="1980771"/>
            <a:ext cx="156996" cy="273050"/>
          </a:xfrm>
          <a:prstGeom prst="arc">
            <a:avLst/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AutoShape 1557"/>
          <p:cNvCxnSpPr>
            <a:cxnSpLocks noChangeShapeType="1"/>
          </p:cNvCxnSpPr>
          <p:nvPr/>
        </p:nvCxnSpPr>
        <p:spPr bwMode="auto">
          <a:xfrm flipV="1">
            <a:off x="1575512" y="1758904"/>
            <a:ext cx="762" cy="317057"/>
          </a:xfrm>
          <a:prstGeom prst="straightConnector1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" name="Straight Connector 173"/>
          <p:cNvCxnSpPr/>
          <p:nvPr/>
        </p:nvCxnSpPr>
        <p:spPr>
          <a:xfrm>
            <a:off x="4087487" y="1770911"/>
            <a:ext cx="218693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V="1">
            <a:off x="4307066" y="1682073"/>
            <a:ext cx="143410" cy="8884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V="1">
            <a:off x="4450476" y="1764561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rc 176"/>
          <p:cNvSpPr/>
          <p:nvPr/>
        </p:nvSpPr>
        <p:spPr>
          <a:xfrm>
            <a:off x="4249030" y="1682073"/>
            <a:ext cx="156996" cy="273050"/>
          </a:xfrm>
          <a:prstGeom prst="arc">
            <a:avLst/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8" name="Straight Connector 177"/>
          <p:cNvCxnSpPr/>
          <p:nvPr/>
        </p:nvCxnSpPr>
        <p:spPr>
          <a:xfrm>
            <a:off x="4087487" y="2075961"/>
            <a:ext cx="218693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V="1">
            <a:off x="4307066" y="1987123"/>
            <a:ext cx="143410" cy="8884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V="1">
            <a:off x="4450476" y="2069611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Arc 180"/>
          <p:cNvSpPr/>
          <p:nvPr/>
        </p:nvSpPr>
        <p:spPr>
          <a:xfrm>
            <a:off x="4249030" y="1987123"/>
            <a:ext cx="156996" cy="273050"/>
          </a:xfrm>
          <a:prstGeom prst="arc">
            <a:avLst/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3" name="AutoShape 1557"/>
          <p:cNvCxnSpPr>
            <a:cxnSpLocks noChangeShapeType="1"/>
          </p:cNvCxnSpPr>
          <p:nvPr/>
        </p:nvCxnSpPr>
        <p:spPr bwMode="auto">
          <a:xfrm flipV="1">
            <a:off x="4604630" y="1746203"/>
            <a:ext cx="762" cy="317057"/>
          </a:xfrm>
          <a:prstGeom prst="straightConnector1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" name="TextBox 183"/>
          <p:cNvSpPr txBox="1"/>
          <p:nvPr/>
        </p:nvSpPr>
        <p:spPr>
          <a:xfrm>
            <a:off x="1421556" y="1396014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502508" y="2074470"/>
            <a:ext cx="4732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86" name="Straight Connector 185"/>
          <p:cNvCxnSpPr/>
          <p:nvPr/>
        </p:nvCxnSpPr>
        <p:spPr>
          <a:xfrm flipV="1">
            <a:off x="1414476" y="1911995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1042490" y="1763543"/>
            <a:ext cx="40107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BL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 flipV="1">
            <a:off x="4602316" y="1904730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/>
          <p:cNvSpPr txBox="1"/>
          <p:nvPr/>
        </p:nvSpPr>
        <p:spPr>
          <a:xfrm>
            <a:off x="4088471" y="1410547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4142168" y="2094842"/>
            <a:ext cx="4732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91" name="Group 190"/>
          <p:cNvGrpSpPr>
            <a:grpSpLocks/>
          </p:cNvGrpSpPr>
          <p:nvPr/>
        </p:nvGrpSpPr>
        <p:grpSpPr bwMode="auto">
          <a:xfrm rot="10800000">
            <a:off x="4590632" y="2682470"/>
            <a:ext cx="227838" cy="188671"/>
            <a:chOff x="3604" y="5685"/>
            <a:chExt cx="299" cy="224"/>
          </a:xfrm>
        </p:grpSpPr>
        <p:cxnSp>
          <p:nvCxnSpPr>
            <p:cNvPr id="192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3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C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95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6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7" name="TextBox 196"/>
          <p:cNvSpPr txBox="1"/>
          <p:nvPr/>
        </p:nvSpPr>
        <p:spPr>
          <a:xfrm>
            <a:off x="4309182" y="2622434"/>
            <a:ext cx="49404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MC2</a:t>
            </a:r>
            <a:endParaRPr lang="en-US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98" name="Group 197"/>
          <p:cNvGrpSpPr>
            <a:grpSpLocks/>
          </p:cNvGrpSpPr>
          <p:nvPr/>
        </p:nvGrpSpPr>
        <p:grpSpPr bwMode="auto">
          <a:xfrm rot="10800000">
            <a:off x="4594620" y="3032913"/>
            <a:ext cx="227838" cy="188671"/>
            <a:chOff x="3604" y="5685"/>
            <a:chExt cx="299" cy="224"/>
          </a:xfrm>
        </p:grpSpPr>
        <p:cxnSp>
          <p:nvCxnSpPr>
            <p:cNvPr id="19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C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0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4" name="TextBox 203"/>
          <p:cNvSpPr txBox="1"/>
          <p:nvPr/>
        </p:nvSpPr>
        <p:spPr>
          <a:xfrm>
            <a:off x="4322048" y="2981755"/>
            <a:ext cx="49404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MC1</a:t>
            </a:r>
            <a:endParaRPr lang="en-US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0" name="Elbow Connector 29"/>
          <p:cNvCxnSpPr/>
          <p:nvPr/>
        </p:nvCxnSpPr>
        <p:spPr>
          <a:xfrm rot="16200000" flipV="1">
            <a:off x="4040370" y="2079233"/>
            <a:ext cx="128808" cy="976684"/>
          </a:xfrm>
          <a:prstGeom prst="bentConnector2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AutoShape 1544"/>
          <p:cNvCxnSpPr>
            <a:cxnSpLocks noChangeShapeType="1"/>
          </p:cNvCxnSpPr>
          <p:nvPr/>
        </p:nvCxnSpPr>
        <p:spPr bwMode="auto">
          <a:xfrm flipH="1" flipV="1">
            <a:off x="4585105" y="2563514"/>
            <a:ext cx="3940" cy="12247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 flipH="1" flipV="1">
            <a:off x="4600261" y="2876824"/>
            <a:ext cx="1231" cy="155038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" name="AutoShape 1544"/>
          <p:cNvCxnSpPr>
            <a:cxnSpLocks noChangeShapeType="1"/>
          </p:cNvCxnSpPr>
          <p:nvPr/>
        </p:nvCxnSpPr>
        <p:spPr bwMode="auto">
          <a:xfrm flipH="1">
            <a:off x="3666988" y="2954343"/>
            <a:ext cx="933888" cy="0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6" name="Elbow Connector 325"/>
          <p:cNvCxnSpPr/>
          <p:nvPr/>
        </p:nvCxnSpPr>
        <p:spPr>
          <a:xfrm flipV="1">
            <a:off x="3923023" y="3259401"/>
            <a:ext cx="663864" cy="159682"/>
          </a:xfrm>
          <a:prstGeom prst="bentConnector2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AutoShape 1544"/>
          <p:cNvCxnSpPr>
            <a:cxnSpLocks noChangeShapeType="1"/>
          </p:cNvCxnSpPr>
          <p:nvPr/>
        </p:nvCxnSpPr>
        <p:spPr bwMode="auto">
          <a:xfrm flipV="1">
            <a:off x="4593604" y="3216718"/>
            <a:ext cx="1016" cy="12555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2" name="Elbow Connector 331"/>
          <p:cNvCxnSpPr>
            <a:stCxn id="194" idx="2"/>
          </p:cNvCxnSpPr>
          <p:nvPr/>
        </p:nvCxnSpPr>
        <p:spPr>
          <a:xfrm>
            <a:off x="4818470" y="2778068"/>
            <a:ext cx="88709" cy="338557"/>
          </a:xfrm>
          <a:prstGeom prst="bentConnector2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 flipV="1">
            <a:off x="4810774" y="3128584"/>
            <a:ext cx="96405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16200000">
            <a:off x="5202926" y="5152092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72" name="AutoShape 1534"/>
          <p:cNvCxnSpPr>
            <a:cxnSpLocks noChangeShapeType="1"/>
          </p:cNvCxnSpPr>
          <p:nvPr/>
        </p:nvCxnSpPr>
        <p:spPr bwMode="auto">
          <a:xfrm flipV="1">
            <a:off x="5503414" y="4765459"/>
            <a:ext cx="762" cy="18698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3" name="AutoShape 1535"/>
          <p:cNvSpPr>
            <a:spLocks noChangeAspect="1" noChangeArrowheads="1"/>
          </p:cNvSpPr>
          <p:nvPr/>
        </p:nvSpPr>
        <p:spPr bwMode="auto">
          <a:xfrm>
            <a:off x="5416546" y="4831999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C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74" name="AutoShape 1536"/>
          <p:cNvCxnSpPr>
            <a:cxnSpLocks noChangeShapeType="1"/>
          </p:cNvCxnSpPr>
          <p:nvPr/>
        </p:nvCxnSpPr>
        <p:spPr bwMode="auto">
          <a:xfrm>
            <a:off x="5503414" y="4764617"/>
            <a:ext cx="140208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5" name="AutoShape 1537"/>
          <p:cNvCxnSpPr>
            <a:cxnSpLocks noChangeShapeType="1"/>
          </p:cNvCxnSpPr>
          <p:nvPr/>
        </p:nvCxnSpPr>
        <p:spPr bwMode="auto">
          <a:xfrm>
            <a:off x="5504176" y="4952446"/>
            <a:ext cx="140208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" name="AutoShape 1554"/>
          <p:cNvCxnSpPr>
            <a:cxnSpLocks noChangeShapeType="1"/>
          </p:cNvCxnSpPr>
          <p:nvPr/>
        </p:nvCxnSpPr>
        <p:spPr bwMode="auto">
          <a:xfrm flipV="1">
            <a:off x="5466838" y="4767986"/>
            <a:ext cx="762" cy="18698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7" name="AutoShape 1557"/>
          <p:cNvCxnSpPr>
            <a:cxnSpLocks noChangeShapeType="1"/>
          </p:cNvCxnSpPr>
          <p:nvPr/>
        </p:nvCxnSpPr>
        <p:spPr bwMode="auto">
          <a:xfrm flipV="1">
            <a:off x="5648318" y="4952446"/>
            <a:ext cx="762" cy="201061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8" name="AutoShape 1547"/>
          <p:cNvCxnSpPr>
            <a:cxnSpLocks noChangeShapeType="1"/>
          </p:cNvCxnSpPr>
          <p:nvPr/>
        </p:nvCxnSpPr>
        <p:spPr bwMode="auto">
          <a:xfrm>
            <a:off x="5578090" y="4620905"/>
            <a:ext cx="140208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9" name="AutoShape 1548"/>
          <p:cNvCxnSpPr>
            <a:cxnSpLocks noChangeShapeType="1"/>
          </p:cNvCxnSpPr>
          <p:nvPr/>
        </p:nvCxnSpPr>
        <p:spPr bwMode="auto">
          <a:xfrm>
            <a:off x="5642860" y="4630171"/>
            <a:ext cx="762" cy="125500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0" name="AutoShape 1544"/>
          <p:cNvCxnSpPr>
            <a:cxnSpLocks noChangeShapeType="1"/>
          </p:cNvCxnSpPr>
          <p:nvPr/>
        </p:nvCxnSpPr>
        <p:spPr bwMode="auto">
          <a:xfrm>
            <a:off x="5232906" y="4856804"/>
            <a:ext cx="190782" cy="0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1" name="TextBox 280"/>
              <p:cNvSpPr txBox="1"/>
              <p:nvPr/>
            </p:nvSpPr>
            <p:spPr>
              <a:xfrm>
                <a:off x="4748786" y="4694630"/>
                <a:ext cx="530915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𝐄𝐍𝐈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81" name="TextBox 2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8786" y="4694630"/>
                <a:ext cx="530915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2" name="Group 281"/>
          <p:cNvGrpSpPr>
            <a:grpSpLocks/>
          </p:cNvGrpSpPr>
          <p:nvPr/>
        </p:nvGrpSpPr>
        <p:grpSpPr bwMode="auto">
          <a:xfrm>
            <a:off x="5948153" y="5003192"/>
            <a:ext cx="272796" cy="305748"/>
            <a:chOff x="4184" y="5152"/>
            <a:chExt cx="358" cy="363"/>
          </a:xfrm>
        </p:grpSpPr>
        <p:sp>
          <p:nvSpPr>
            <p:cNvPr id="283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84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C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285" name="AutoShape 1513"/>
          <p:cNvCxnSpPr>
            <a:cxnSpLocks noChangeShapeType="1"/>
            <a:stCxn id="283" idx="3"/>
          </p:cNvCxnSpPr>
          <p:nvPr/>
        </p:nvCxnSpPr>
        <p:spPr bwMode="auto">
          <a:xfrm flipH="1">
            <a:off x="5383208" y="5156066"/>
            <a:ext cx="564945" cy="513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7" name="Group 286"/>
          <p:cNvGrpSpPr>
            <a:grpSpLocks/>
          </p:cNvGrpSpPr>
          <p:nvPr/>
        </p:nvGrpSpPr>
        <p:grpSpPr bwMode="auto">
          <a:xfrm rot="5400000">
            <a:off x="6463740" y="4802928"/>
            <a:ext cx="175260" cy="186986"/>
            <a:chOff x="2517" y="3095"/>
            <a:chExt cx="230" cy="222"/>
          </a:xfrm>
        </p:grpSpPr>
        <p:cxnSp>
          <p:nvCxnSpPr>
            <p:cNvPr id="28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9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0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1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2" name="Group 291"/>
          <p:cNvGrpSpPr>
            <a:grpSpLocks/>
          </p:cNvGrpSpPr>
          <p:nvPr/>
        </p:nvGrpSpPr>
        <p:grpSpPr bwMode="auto">
          <a:xfrm rot="16200000">
            <a:off x="6439136" y="5323083"/>
            <a:ext cx="227838" cy="188671"/>
            <a:chOff x="3604" y="5685"/>
            <a:chExt cx="299" cy="224"/>
          </a:xfrm>
        </p:grpSpPr>
        <p:cxnSp>
          <p:nvCxnSpPr>
            <p:cNvPr id="293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4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5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C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96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9" name="Elbow Connector 98"/>
          <p:cNvCxnSpPr/>
          <p:nvPr/>
        </p:nvCxnSpPr>
        <p:spPr>
          <a:xfrm rot="16200000" flipV="1">
            <a:off x="6245159" y="5096221"/>
            <a:ext cx="336574" cy="88864"/>
          </a:xfrm>
          <a:prstGeom prst="bentConnector3">
            <a:avLst>
              <a:gd name="adj1" fmla="val 947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AutoShape 1544"/>
          <p:cNvCxnSpPr>
            <a:cxnSpLocks noChangeShapeType="1"/>
          </p:cNvCxnSpPr>
          <p:nvPr/>
        </p:nvCxnSpPr>
        <p:spPr bwMode="auto">
          <a:xfrm>
            <a:off x="6369014" y="4979884"/>
            <a:ext cx="95391" cy="0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" name="AutoShape 1544"/>
          <p:cNvCxnSpPr>
            <a:cxnSpLocks noChangeShapeType="1"/>
          </p:cNvCxnSpPr>
          <p:nvPr/>
        </p:nvCxnSpPr>
        <p:spPr bwMode="auto">
          <a:xfrm>
            <a:off x="6220949" y="5158633"/>
            <a:ext cx="148065" cy="5113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4" name="AutoShape 1534"/>
          <p:cNvCxnSpPr>
            <a:cxnSpLocks noChangeShapeType="1"/>
          </p:cNvCxnSpPr>
          <p:nvPr/>
        </p:nvCxnSpPr>
        <p:spPr bwMode="auto">
          <a:xfrm flipV="1">
            <a:off x="6893940" y="4324152"/>
            <a:ext cx="762" cy="18698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5" name="AutoShape 1535"/>
          <p:cNvSpPr>
            <a:spLocks noChangeAspect="1" noChangeArrowheads="1"/>
          </p:cNvSpPr>
          <p:nvPr/>
        </p:nvSpPr>
        <p:spPr bwMode="auto">
          <a:xfrm>
            <a:off x="6807072" y="439069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C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16" name="AutoShape 1536"/>
          <p:cNvCxnSpPr>
            <a:cxnSpLocks noChangeShapeType="1"/>
          </p:cNvCxnSpPr>
          <p:nvPr/>
        </p:nvCxnSpPr>
        <p:spPr bwMode="auto">
          <a:xfrm>
            <a:off x="6893940" y="4323310"/>
            <a:ext cx="140208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" name="AutoShape 1537"/>
          <p:cNvCxnSpPr>
            <a:cxnSpLocks noChangeShapeType="1"/>
          </p:cNvCxnSpPr>
          <p:nvPr/>
        </p:nvCxnSpPr>
        <p:spPr bwMode="auto">
          <a:xfrm>
            <a:off x="6894702" y="4511139"/>
            <a:ext cx="140208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6" name="AutoShape 1554"/>
          <p:cNvCxnSpPr>
            <a:cxnSpLocks noChangeShapeType="1"/>
          </p:cNvCxnSpPr>
          <p:nvPr/>
        </p:nvCxnSpPr>
        <p:spPr bwMode="auto">
          <a:xfrm flipV="1">
            <a:off x="6857364" y="4326679"/>
            <a:ext cx="762" cy="18698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9" name="TextBox 358"/>
          <p:cNvSpPr txBox="1"/>
          <p:nvPr/>
        </p:nvSpPr>
        <p:spPr>
          <a:xfrm>
            <a:off x="6829938" y="4283516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M11</a:t>
            </a:r>
            <a:endParaRPr lang="en-US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61" name="Straight Connector 360"/>
          <p:cNvCxnSpPr/>
          <p:nvPr/>
        </p:nvCxnSpPr>
        <p:spPr>
          <a:xfrm flipV="1">
            <a:off x="6850902" y="4058283"/>
            <a:ext cx="751698" cy="6445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AutoShape 1544"/>
          <p:cNvCxnSpPr>
            <a:cxnSpLocks noChangeShapeType="1"/>
          </p:cNvCxnSpPr>
          <p:nvPr/>
        </p:nvCxnSpPr>
        <p:spPr bwMode="auto">
          <a:xfrm flipH="1" flipV="1">
            <a:off x="7032878" y="4061555"/>
            <a:ext cx="6062" cy="259825"/>
          </a:xfrm>
          <a:prstGeom prst="straightConnector1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0" name="AutoShape 1544"/>
          <p:cNvCxnSpPr>
            <a:cxnSpLocks noChangeShapeType="1"/>
          </p:cNvCxnSpPr>
          <p:nvPr/>
        </p:nvCxnSpPr>
        <p:spPr bwMode="auto">
          <a:xfrm flipH="1" flipV="1">
            <a:off x="7485940" y="5897897"/>
            <a:ext cx="3940" cy="122479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1" name="AutoShape 1513"/>
          <p:cNvCxnSpPr>
            <a:cxnSpLocks noChangeShapeType="1"/>
          </p:cNvCxnSpPr>
          <p:nvPr/>
        </p:nvCxnSpPr>
        <p:spPr bwMode="auto">
          <a:xfrm>
            <a:off x="6788013" y="5830633"/>
            <a:ext cx="54102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72" name="Group 371"/>
          <p:cNvGrpSpPr>
            <a:grpSpLocks/>
          </p:cNvGrpSpPr>
          <p:nvPr/>
        </p:nvGrpSpPr>
        <p:grpSpPr bwMode="auto">
          <a:xfrm>
            <a:off x="6857355" y="5734613"/>
            <a:ext cx="175260" cy="186986"/>
            <a:chOff x="2517" y="3095"/>
            <a:chExt cx="230" cy="222"/>
          </a:xfrm>
        </p:grpSpPr>
        <p:cxnSp>
          <p:nvCxnSpPr>
            <p:cNvPr id="373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4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5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6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77" name="AutoShape 1544"/>
          <p:cNvCxnSpPr>
            <a:cxnSpLocks noChangeShapeType="1"/>
          </p:cNvCxnSpPr>
          <p:nvPr/>
        </p:nvCxnSpPr>
        <p:spPr bwMode="auto">
          <a:xfrm flipH="1" flipV="1">
            <a:off x="7027531" y="5920757"/>
            <a:ext cx="3940" cy="122479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0" name="Isosceles Triangle 379"/>
          <p:cNvSpPr/>
          <p:nvPr/>
        </p:nvSpPr>
        <p:spPr>
          <a:xfrm flipV="1">
            <a:off x="6975316" y="6052659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Isosceles Triangle 380"/>
          <p:cNvSpPr/>
          <p:nvPr/>
        </p:nvSpPr>
        <p:spPr>
          <a:xfrm flipV="1">
            <a:off x="7432769" y="602037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2" name="AutoShape 1534"/>
          <p:cNvCxnSpPr>
            <a:cxnSpLocks noChangeShapeType="1"/>
          </p:cNvCxnSpPr>
          <p:nvPr/>
        </p:nvCxnSpPr>
        <p:spPr bwMode="auto">
          <a:xfrm flipV="1">
            <a:off x="7354061" y="4869275"/>
            <a:ext cx="762" cy="18698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3" name="AutoShape 1535"/>
          <p:cNvSpPr>
            <a:spLocks noChangeAspect="1" noChangeArrowheads="1"/>
          </p:cNvSpPr>
          <p:nvPr/>
        </p:nvSpPr>
        <p:spPr bwMode="auto">
          <a:xfrm>
            <a:off x="7267193" y="4935815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C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84" name="AutoShape 1536"/>
          <p:cNvCxnSpPr>
            <a:cxnSpLocks noChangeShapeType="1"/>
          </p:cNvCxnSpPr>
          <p:nvPr/>
        </p:nvCxnSpPr>
        <p:spPr bwMode="auto">
          <a:xfrm>
            <a:off x="7354061" y="4868433"/>
            <a:ext cx="140208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5" name="AutoShape 1537"/>
          <p:cNvCxnSpPr>
            <a:cxnSpLocks noChangeShapeType="1"/>
          </p:cNvCxnSpPr>
          <p:nvPr/>
        </p:nvCxnSpPr>
        <p:spPr bwMode="auto">
          <a:xfrm>
            <a:off x="7354823" y="5056262"/>
            <a:ext cx="140208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6" name="AutoShape 1554"/>
          <p:cNvCxnSpPr>
            <a:cxnSpLocks noChangeShapeType="1"/>
          </p:cNvCxnSpPr>
          <p:nvPr/>
        </p:nvCxnSpPr>
        <p:spPr bwMode="auto">
          <a:xfrm flipV="1">
            <a:off x="7317485" y="4871802"/>
            <a:ext cx="762" cy="18698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7" name="AutoShape 1513"/>
          <p:cNvCxnSpPr>
            <a:cxnSpLocks noChangeShapeType="1"/>
          </p:cNvCxnSpPr>
          <p:nvPr/>
        </p:nvCxnSpPr>
        <p:spPr bwMode="auto">
          <a:xfrm>
            <a:off x="7243443" y="5280987"/>
            <a:ext cx="54102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88" name="Group 387"/>
          <p:cNvGrpSpPr>
            <a:grpSpLocks/>
          </p:cNvGrpSpPr>
          <p:nvPr/>
        </p:nvGrpSpPr>
        <p:grpSpPr bwMode="auto">
          <a:xfrm>
            <a:off x="7312785" y="5184967"/>
            <a:ext cx="175260" cy="186986"/>
            <a:chOff x="2517" y="3095"/>
            <a:chExt cx="230" cy="222"/>
          </a:xfrm>
        </p:grpSpPr>
        <p:cxnSp>
          <p:nvCxnSpPr>
            <p:cNvPr id="38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94" name="AutoShape 1557"/>
          <p:cNvCxnSpPr>
            <a:cxnSpLocks noChangeShapeType="1"/>
          </p:cNvCxnSpPr>
          <p:nvPr/>
        </p:nvCxnSpPr>
        <p:spPr bwMode="auto">
          <a:xfrm flipV="1">
            <a:off x="7495031" y="5052976"/>
            <a:ext cx="0" cy="131991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7" name="AutoShape 1557"/>
          <p:cNvCxnSpPr>
            <a:cxnSpLocks noChangeShapeType="1"/>
          </p:cNvCxnSpPr>
          <p:nvPr/>
        </p:nvCxnSpPr>
        <p:spPr bwMode="auto">
          <a:xfrm flipH="1" flipV="1">
            <a:off x="7485940" y="4058283"/>
            <a:ext cx="4130" cy="810993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8" name="AutoShape 1544"/>
          <p:cNvCxnSpPr>
            <a:cxnSpLocks noChangeShapeType="1"/>
          </p:cNvCxnSpPr>
          <p:nvPr/>
        </p:nvCxnSpPr>
        <p:spPr bwMode="auto">
          <a:xfrm>
            <a:off x="6659682" y="5280987"/>
            <a:ext cx="620212" cy="90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0" name="AutoShape 1544"/>
          <p:cNvCxnSpPr>
            <a:cxnSpLocks noChangeShapeType="1"/>
          </p:cNvCxnSpPr>
          <p:nvPr/>
        </p:nvCxnSpPr>
        <p:spPr bwMode="auto">
          <a:xfrm>
            <a:off x="6646981" y="4968408"/>
            <a:ext cx="620212" cy="90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1" name="AutoShape 1557"/>
          <p:cNvCxnSpPr>
            <a:cxnSpLocks noChangeShapeType="1"/>
          </p:cNvCxnSpPr>
          <p:nvPr/>
        </p:nvCxnSpPr>
        <p:spPr bwMode="auto">
          <a:xfrm flipH="1" flipV="1">
            <a:off x="7036573" y="4516967"/>
            <a:ext cx="5563" cy="461079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2" name="AutoShape 1557"/>
          <p:cNvCxnSpPr>
            <a:cxnSpLocks noChangeShapeType="1"/>
          </p:cNvCxnSpPr>
          <p:nvPr/>
        </p:nvCxnSpPr>
        <p:spPr bwMode="auto">
          <a:xfrm flipH="1" flipV="1">
            <a:off x="7028585" y="5278460"/>
            <a:ext cx="5563" cy="461079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3" name="AutoShape 1557"/>
          <p:cNvCxnSpPr>
            <a:cxnSpLocks noChangeShapeType="1"/>
          </p:cNvCxnSpPr>
          <p:nvPr/>
        </p:nvCxnSpPr>
        <p:spPr bwMode="auto">
          <a:xfrm flipH="1" flipV="1">
            <a:off x="7485343" y="5371091"/>
            <a:ext cx="597" cy="550508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5" name="AutoShape 1557"/>
          <p:cNvCxnSpPr>
            <a:cxnSpLocks noChangeShapeType="1"/>
          </p:cNvCxnSpPr>
          <p:nvPr/>
        </p:nvCxnSpPr>
        <p:spPr bwMode="auto">
          <a:xfrm flipV="1">
            <a:off x="5290175" y="5343938"/>
            <a:ext cx="762" cy="201061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6" name="TextBox 405"/>
          <p:cNvSpPr txBox="1"/>
          <p:nvPr/>
        </p:nvSpPr>
        <p:spPr>
          <a:xfrm>
            <a:off x="5068482" y="5531338"/>
            <a:ext cx="53572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ENO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407" name="AutoShape 1513"/>
          <p:cNvCxnSpPr>
            <a:cxnSpLocks noChangeShapeType="1"/>
          </p:cNvCxnSpPr>
          <p:nvPr/>
        </p:nvCxnSpPr>
        <p:spPr bwMode="auto">
          <a:xfrm flipH="1">
            <a:off x="6264993" y="4416883"/>
            <a:ext cx="564945" cy="513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8" name="AutoShape 1513"/>
          <p:cNvCxnSpPr>
            <a:cxnSpLocks noChangeShapeType="1"/>
          </p:cNvCxnSpPr>
          <p:nvPr/>
        </p:nvCxnSpPr>
        <p:spPr bwMode="auto">
          <a:xfrm flipH="1">
            <a:off x="6264368" y="5833983"/>
            <a:ext cx="564945" cy="513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" name="AutoShape 1557"/>
          <p:cNvCxnSpPr>
            <a:cxnSpLocks noChangeShapeType="1"/>
          </p:cNvCxnSpPr>
          <p:nvPr/>
        </p:nvCxnSpPr>
        <p:spPr bwMode="auto">
          <a:xfrm flipH="1" flipV="1">
            <a:off x="6553055" y="4428013"/>
            <a:ext cx="1519" cy="3815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" name="AutoShape 1557"/>
          <p:cNvCxnSpPr>
            <a:cxnSpLocks noChangeShapeType="1"/>
          </p:cNvCxnSpPr>
          <p:nvPr/>
        </p:nvCxnSpPr>
        <p:spPr bwMode="auto">
          <a:xfrm flipV="1">
            <a:off x="6545176" y="5516355"/>
            <a:ext cx="1" cy="320194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3" name="TextBox 412"/>
          <p:cNvSpPr txBox="1"/>
          <p:nvPr/>
        </p:nvSpPr>
        <p:spPr>
          <a:xfrm>
            <a:off x="5781599" y="4115733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4" name="TextBox 413"/>
              <p:cNvSpPr txBox="1"/>
              <p:nvPr/>
            </p:nvSpPr>
            <p:spPr>
              <a:xfrm>
                <a:off x="5674593" y="5712150"/>
                <a:ext cx="694421" cy="308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𝐄𝐍𝐑𝟐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14" name="TextBox 4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4593" y="5712150"/>
                <a:ext cx="694421" cy="30822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6" name="TextBox 545"/>
          <p:cNvSpPr txBox="1"/>
          <p:nvPr/>
        </p:nvSpPr>
        <p:spPr>
          <a:xfrm>
            <a:off x="7301437" y="4816648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M9</a:t>
            </a:r>
            <a:endParaRPr lang="en-US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547" name="TextBox 546"/>
          <p:cNvSpPr txBox="1"/>
          <p:nvPr/>
        </p:nvSpPr>
        <p:spPr>
          <a:xfrm>
            <a:off x="7285481" y="5124720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M10</a:t>
            </a:r>
            <a:endParaRPr lang="en-US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548" name="TextBox 547"/>
          <p:cNvSpPr txBox="1"/>
          <p:nvPr/>
        </p:nvSpPr>
        <p:spPr>
          <a:xfrm>
            <a:off x="6823084" y="5692975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M12</a:t>
            </a:r>
            <a:endParaRPr lang="en-US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219" name="Elbow Connector 218"/>
          <p:cNvCxnSpPr>
            <a:endCxn id="546" idx="2"/>
          </p:cNvCxnSpPr>
          <p:nvPr/>
        </p:nvCxnSpPr>
        <p:spPr>
          <a:xfrm>
            <a:off x="4922417" y="2947346"/>
            <a:ext cx="2581960" cy="2146301"/>
          </a:xfrm>
          <a:prstGeom prst="bentConnector4">
            <a:avLst>
              <a:gd name="adj1" fmla="val 146117"/>
              <a:gd name="adj2" fmla="val 102130"/>
            </a:avLst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553"/>
          <p:cNvCxnSpPr/>
          <p:nvPr/>
        </p:nvCxnSpPr>
        <p:spPr>
          <a:xfrm flipV="1">
            <a:off x="5190725" y="3108970"/>
            <a:ext cx="154154" cy="1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/>
          <p:cNvCxnSpPr/>
          <p:nvPr/>
        </p:nvCxnSpPr>
        <p:spPr>
          <a:xfrm flipV="1">
            <a:off x="5190725" y="3170253"/>
            <a:ext cx="154154" cy="1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Isosceles Triangle 555"/>
          <p:cNvSpPr/>
          <p:nvPr/>
        </p:nvSpPr>
        <p:spPr>
          <a:xfrm flipV="1">
            <a:off x="5212066" y="3285448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AutoShape 1544"/>
          <p:cNvCxnSpPr>
            <a:cxnSpLocks noChangeShapeType="1"/>
          </p:cNvCxnSpPr>
          <p:nvPr/>
        </p:nvCxnSpPr>
        <p:spPr bwMode="auto">
          <a:xfrm flipH="1" flipV="1">
            <a:off x="5263862" y="3157383"/>
            <a:ext cx="3940" cy="122479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8" name="AutoShape 1544"/>
          <p:cNvCxnSpPr>
            <a:cxnSpLocks noChangeShapeType="1"/>
          </p:cNvCxnSpPr>
          <p:nvPr/>
        </p:nvCxnSpPr>
        <p:spPr bwMode="auto">
          <a:xfrm flipH="1" flipV="1">
            <a:off x="5263862" y="2955479"/>
            <a:ext cx="3940" cy="155709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843" y="1049019"/>
            <a:ext cx="2047875" cy="101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61" name="TextBox 560"/>
          <p:cNvSpPr txBox="1"/>
          <p:nvPr/>
        </p:nvSpPr>
        <p:spPr>
          <a:xfrm>
            <a:off x="5456143" y="4718304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M13</a:t>
            </a:r>
            <a:endParaRPr lang="en-US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562" name="TextBox 561"/>
          <p:cNvSpPr txBox="1"/>
          <p:nvPr/>
        </p:nvSpPr>
        <p:spPr>
          <a:xfrm>
            <a:off x="5310380" y="2949954"/>
            <a:ext cx="39466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Cp</a:t>
            </a:r>
            <a:endParaRPr lang="en-US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299" name="Flowchart: Connector 298"/>
          <p:cNvSpPr/>
          <p:nvPr/>
        </p:nvSpPr>
        <p:spPr>
          <a:xfrm>
            <a:off x="4621631" y="3682812"/>
            <a:ext cx="3922294" cy="2717987"/>
          </a:xfrm>
          <a:prstGeom prst="flowChartConnector">
            <a:avLst/>
          </a:prstGeom>
          <a:noFill/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TextBox 299"/>
          <p:cNvSpPr txBox="1"/>
          <p:nvPr/>
        </p:nvSpPr>
        <p:spPr>
          <a:xfrm>
            <a:off x="7318247" y="3120254"/>
            <a:ext cx="114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Charge </a:t>
            </a:r>
          </a:p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Pump</a:t>
            </a:r>
            <a:endParaRPr lang="en-US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35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Rectangle 280"/>
          <p:cNvSpPr/>
          <p:nvPr/>
        </p:nvSpPr>
        <p:spPr>
          <a:xfrm>
            <a:off x="1042490" y="1069856"/>
            <a:ext cx="7834810" cy="5397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Phase 1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cxnSp>
        <p:nvCxnSpPr>
          <p:cNvPr id="424" name="AutoShape 1534"/>
          <p:cNvCxnSpPr>
            <a:cxnSpLocks noChangeShapeType="1"/>
          </p:cNvCxnSpPr>
          <p:nvPr/>
        </p:nvCxnSpPr>
        <p:spPr bwMode="auto">
          <a:xfrm flipV="1">
            <a:off x="2352414" y="2623102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5" name="AutoShape 1535"/>
          <p:cNvSpPr>
            <a:spLocks noChangeAspect="1" noChangeArrowheads="1"/>
          </p:cNvSpPr>
          <p:nvPr/>
        </p:nvSpPr>
        <p:spPr bwMode="auto">
          <a:xfrm>
            <a:off x="2265546" y="268964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26" name="AutoShape 1536"/>
          <p:cNvCxnSpPr>
            <a:cxnSpLocks noChangeShapeType="1"/>
          </p:cNvCxnSpPr>
          <p:nvPr/>
        </p:nvCxnSpPr>
        <p:spPr bwMode="auto">
          <a:xfrm>
            <a:off x="2352414" y="2622260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7" name="AutoShape 1537"/>
          <p:cNvCxnSpPr>
            <a:cxnSpLocks noChangeShapeType="1"/>
          </p:cNvCxnSpPr>
          <p:nvPr/>
        </p:nvCxnSpPr>
        <p:spPr bwMode="auto">
          <a:xfrm>
            <a:off x="2353176" y="2810089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28" name="Group 427"/>
          <p:cNvGrpSpPr>
            <a:grpSpLocks/>
          </p:cNvGrpSpPr>
          <p:nvPr/>
        </p:nvGrpSpPr>
        <p:grpSpPr bwMode="auto">
          <a:xfrm rot="10800000">
            <a:off x="3669404" y="2631959"/>
            <a:ext cx="227838" cy="188671"/>
            <a:chOff x="3604" y="5685"/>
            <a:chExt cx="299" cy="224"/>
          </a:xfrm>
        </p:grpSpPr>
        <p:cxnSp>
          <p:nvCxnSpPr>
            <p:cNvPr id="42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3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34" name="AutoShape 1554"/>
          <p:cNvCxnSpPr>
            <a:cxnSpLocks noChangeShapeType="1"/>
          </p:cNvCxnSpPr>
          <p:nvPr/>
        </p:nvCxnSpPr>
        <p:spPr bwMode="auto">
          <a:xfrm flipV="1">
            <a:off x="2315838" y="2625629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5" name="AutoShape 1557"/>
          <p:cNvCxnSpPr>
            <a:cxnSpLocks noChangeShapeType="1"/>
          </p:cNvCxnSpPr>
          <p:nvPr/>
        </p:nvCxnSpPr>
        <p:spPr bwMode="auto">
          <a:xfrm flipV="1">
            <a:off x="2499352" y="2819787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6" name="AutoShape 1534"/>
          <p:cNvCxnSpPr>
            <a:cxnSpLocks noChangeShapeType="1"/>
          </p:cNvCxnSpPr>
          <p:nvPr/>
        </p:nvCxnSpPr>
        <p:spPr bwMode="auto">
          <a:xfrm flipV="1">
            <a:off x="3528434" y="3110278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7" name="AutoShape 1535"/>
          <p:cNvSpPr>
            <a:spLocks noChangeAspect="1" noChangeArrowheads="1"/>
          </p:cNvSpPr>
          <p:nvPr/>
        </p:nvSpPr>
        <p:spPr bwMode="auto">
          <a:xfrm>
            <a:off x="3441566" y="3176818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38" name="AutoShape 1536"/>
          <p:cNvCxnSpPr>
            <a:cxnSpLocks noChangeShapeType="1"/>
          </p:cNvCxnSpPr>
          <p:nvPr/>
        </p:nvCxnSpPr>
        <p:spPr bwMode="auto">
          <a:xfrm>
            <a:off x="3528434" y="3109436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9" name="AutoShape 1537"/>
          <p:cNvCxnSpPr>
            <a:cxnSpLocks noChangeShapeType="1"/>
          </p:cNvCxnSpPr>
          <p:nvPr/>
        </p:nvCxnSpPr>
        <p:spPr bwMode="auto">
          <a:xfrm>
            <a:off x="3529196" y="3297265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" name="Group 439"/>
          <p:cNvGrpSpPr>
            <a:grpSpLocks/>
          </p:cNvGrpSpPr>
          <p:nvPr/>
        </p:nvGrpSpPr>
        <p:grpSpPr bwMode="auto">
          <a:xfrm rot="10800000">
            <a:off x="2493384" y="3115782"/>
            <a:ext cx="227838" cy="188671"/>
            <a:chOff x="3604" y="5685"/>
            <a:chExt cx="299" cy="224"/>
          </a:xfrm>
        </p:grpSpPr>
        <p:cxnSp>
          <p:nvCxnSpPr>
            <p:cNvPr id="441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2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3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44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5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6" name="AutoShape 1554"/>
          <p:cNvCxnSpPr>
            <a:cxnSpLocks noChangeShapeType="1"/>
          </p:cNvCxnSpPr>
          <p:nvPr/>
        </p:nvCxnSpPr>
        <p:spPr bwMode="auto">
          <a:xfrm flipV="1">
            <a:off x="3491858" y="3112805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7" name="AutoShape 1513"/>
          <p:cNvCxnSpPr>
            <a:cxnSpLocks noChangeShapeType="1"/>
          </p:cNvCxnSpPr>
          <p:nvPr/>
        </p:nvCxnSpPr>
        <p:spPr bwMode="auto">
          <a:xfrm>
            <a:off x="3433056" y="3674390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8" name="Group 447"/>
          <p:cNvGrpSpPr>
            <a:grpSpLocks/>
          </p:cNvGrpSpPr>
          <p:nvPr/>
        </p:nvGrpSpPr>
        <p:grpSpPr bwMode="auto">
          <a:xfrm>
            <a:off x="3502398" y="3578370"/>
            <a:ext cx="175260" cy="186986"/>
            <a:chOff x="2517" y="3095"/>
            <a:chExt cx="230" cy="222"/>
          </a:xfrm>
        </p:grpSpPr>
        <p:cxnSp>
          <p:nvCxnSpPr>
            <p:cNvPr id="44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3" name="Group 452"/>
          <p:cNvGrpSpPr>
            <a:grpSpLocks/>
          </p:cNvGrpSpPr>
          <p:nvPr/>
        </p:nvGrpSpPr>
        <p:grpSpPr bwMode="auto">
          <a:xfrm rot="10800000">
            <a:off x="2494146" y="3584266"/>
            <a:ext cx="175260" cy="186986"/>
            <a:chOff x="2517" y="3095"/>
            <a:chExt cx="230" cy="222"/>
          </a:xfrm>
        </p:grpSpPr>
        <p:cxnSp>
          <p:nvCxnSpPr>
            <p:cNvPr id="454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5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6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7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58" name="AutoShape 1588"/>
          <p:cNvCxnSpPr>
            <a:cxnSpLocks noChangeShapeType="1"/>
          </p:cNvCxnSpPr>
          <p:nvPr/>
        </p:nvCxnSpPr>
        <p:spPr bwMode="auto">
          <a:xfrm>
            <a:off x="2665596" y="3681971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9" name="Elbow Connector 458"/>
          <p:cNvCxnSpPr/>
          <p:nvPr/>
        </p:nvCxnSpPr>
        <p:spPr>
          <a:xfrm rot="16200000" flipH="1">
            <a:off x="2478327" y="3435318"/>
            <a:ext cx="478648" cy="7142"/>
          </a:xfrm>
          <a:prstGeom prst="bentConnector5">
            <a:avLst>
              <a:gd name="adj1" fmla="val -1"/>
              <a:gd name="adj2" fmla="val 1560851"/>
              <a:gd name="adj3" fmla="val 10126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59"/>
          <p:cNvCxnSpPr/>
          <p:nvPr/>
        </p:nvCxnSpPr>
        <p:spPr>
          <a:xfrm rot="10800000" flipV="1">
            <a:off x="3441566" y="3202507"/>
            <a:ext cx="12700" cy="479463"/>
          </a:xfrm>
          <a:prstGeom prst="bentConnector4">
            <a:avLst>
              <a:gd name="adj1" fmla="val 850000"/>
              <a:gd name="adj2" fmla="val 9770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AutoShape 1557"/>
          <p:cNvCxnSpPr>
            <a:cxnSpLocks noChangeShapeType="1"/>
          </p:cNvCxnSpPr>
          <p:nvPr/>
        </p:nvCxnSpPr>
        <p:spPr bwMode="auto">
          <a:xfrm flipV="1">
            <a:off x="3666226" y="2813441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2" name="Elbow Connector 461"/>
          <p:cNvCxnSpPr/>
          <p:nvPr/>
        </p:nvCxnSpPr>
        <p:spPr>
          <a:xfrm flipV="1">
            <a:off x="2500115" y="2506446"/>
            <a:ext cx="1166111" cy="115815"/>
          </a:xfrm>
          <a:prstGeom prst="bentConnector3">
            <a:avLst>
              <a:gd name="adj1" fmla="val -64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AutoShape 1544"/>
          <p:cNvCxnSpPr>
            <a:cxnSpLocks noChangeShapeType="1"/>
          </p:cNvCxnSpPr>
          <p:nvPr/>
        </p:nvCxnSpPr>
        <p:spPr bwMode="auto">
          <a:xfrm flipH="1" flipV="1">
            <a:off x="3666226" y="2509500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4" name="AutoShape 1534"/>
          <p:cNvCxnSpPr>
            <a:cxnSpLocks noChangeShapeType="1"/>
          </p:cNvCxnSpPr>
          <p:nvPr/>
        </p:nvCxnSpPr>
        <p:spPr bwMode="auto">
          <a:xfrm flipV="1">
            <a:off x="2942962" y="2115102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5" name="AutoShape 1535"/>
          <p:cNvSpPr>
            <a:spLocks noChangeAspect="1" noChangeArrowheads="1"/>
          </p:cNvSpPr>
          <p:nvPr/>
        </p:nvSpPr>
        <p:spPr bwMode="auto">
          <a:xfrm>
            <a:off x="2856094" y="218164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66" name="AutoShape 1536"/>
          <p:cNvCxnSpPr>
            <a:cxnSpLocks noChangeShapeType="1"/>
          </p:cNvCxnSpPr>
          <p:nvPr/>
        </p:nvCxnSpPr>
        <p:spPr bwMode="auto">
          <a:xfrm>
            <a:off x="2942962" y="2114260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7" name="AutoShape 1537"/>
          <p:cNvCxnSpPr>
            <a:cxnSpLocks noChangeShapeType="1"/>
          </p:cNvCxnSpPr>
          <p:nvPr/>
        </p:nvCxnSpPr>
        <p:spPr bwMode="auto">
          <a:xfrm>
            <a:off x="2943724" y="2302089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8" name="AutoShape 1554"/>
          <p:cNvCxnSpPr>
            <a:cxnSpLocks noChangeShapeType="1"/>
          </p:cNvCxnSpPr>
          <p:nvPr/>
        </p:nvCxnSpPr>
        <p:spPr bwMode="auto">
          <a:xfrm flipV="1">
            <a:off x="2906386" y="2117629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9" name="AutoShape 1557"/>
          <p:cNvCxnSpPr>
            <a:cxnSpLocks noChangeShapeType="1"/>
          </p:cNvCxnSpPr>
          <p:nvPr/>
        </p:nvCxnSpPr>
        <p:spPr bwMode="auto">
          <a:xfrm flipV="1">
            <a:off x="3087866" y="2302089"/>
            <a:ext cx="762" cy="201061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0" name="AutoShape 1557"/>
          <p:cNvCxnSpPr>
            <a:cxnSpLocks noChangeShapeType="1"/>
          </p:cNvCxnSpPr>
          <p:nvPr/>
        </p:nvCxnSpPr>
        <p:spPr bwMode="auto">
          <a:xfrm flipV="1">
            <a:off x="2501129" y="3301277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" name="AutoShape 1557"/>
          <p:cNvCxnSpPr>
            <a:cxnSpLocks noChangeShapeType="1"/>
          </p:cNvCxnSpPr>
          <p:nvPr/>
        </p:nvCxnSpPr>
        <p:spPr bwMode="auto">
          <a:xfrm flipV="1">
            <a:off x="3667815" y="3297260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2" name="AutoShape 1547"/>
          <p:cNvCxnSpPr>
            <a:cxnSpLocks noChangeShapeType="1"/>
          </p:cNvCxnSpPr>
          <p:nvPr/>
        </p:nvCxnSpPr>
        <p:spPr bwMode="auto">
          <a:xfrm>
            <a:off x="3017638" y="1970548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3" name="AutoShape 1548"/>
          <p:cNvCxnSpPr>
            <a:cxnSpLocks noChangeShapeType="1"/>
          </p:cNvCxnSpPr>
          <p:nvPr/>
        </p:nvCxnSpPr>
        <p:spPr bwMode="auto">
          <a:xfrm>
            <a:off x="3082408" y="1979814"/>
            <a:ext cx="762" cy="12550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0" name="AutoShape 1544"/>
          <p:cNvCxnSpPr>
            <a:cxnSpLocks noChangeShapeType="1"/>
          </p:cNvCxnSpPr>
          <p:nvPr/>
        </p:nvCxnSpPr>
        <p:spPr bwMode="auto">
          <a:xfrm flipH="1" flipV="1">
            <a:off x="3672574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" name="AutoShape 1544"/>
          <p:cNvCxnSpPr>
            <a:cxnSpLocks noChangeShapeType="1"/>
          </p:cNvCxnSpPr>
          <p:nvPr/>
        </p:nvCxnSpPr>
        <p:spPr bwMode="auto">
          <a:xfrm flipH="1" flipV="1">
            <a:off x="2497763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2" name="AutoShape 1544"/>
          <p:cNvCxnSpPr>
            <a:cxnSpLocks noChangeShapeType="1"/>
          </p:cNvCxnSpPr>
          <p:nvPr/>
        </p:nvCxnSpPr>
        <p:spPr bwMode="auto">
          <a:xfrm flipH="1">
            <a:off x="2843394" y="3503889"/>
            <a:ext cx="82042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3" name="AutoShape 1544"/>
          <p:cNvCxnSpPr>
            <a:cxnSpLocks noChangeShapeType="1"/>
          </p:cNvCxnSpPr>
          <p:nvPr/>
        </p:nvCxnSpPr>
        <p:spPr bwMode="auto">
          <a:xfrm flipH="1">
            <a:off x="2487416" y="3388528"/>
            <a:ext cx="86525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4" name="AutoShape 1513"/>
          <p:cNvCxnSpPr>
            <a:cxnSpLocks noChangeShapeType="1"/>
          </p:cNvCxnSpPr>
          <p:nvPr/>
        </p:nvCxnSpPr>
        <p:spPr bwMode="auto">
          <a:xfrm>
            <a:off x="1845556" y="3674390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5" name="Group 484"/>
          <p:cNvGrpSpPr>
            <a:grpSpLocks/>
          </p:cNvGrpSpPr>
          <p:nvPr/>
        </p:nvGrpSpPr>
        <p:grpSpPr bwMode="auto">
          <a:xfrm>
            <a:off x="1914898" y="3578370"/>
            <a:ext cx="175260" cy="186986"/>
            <a:chOff x="2517" y="3095"/>
            <a:chExt cx="230" cy="222"/>
          </a:xfrm>
        </p:grpSpPr>
        <p:cxnSp>
          <p:nvCxnSpPr>
            <p:cNvPr id="48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3" name="AutoShape 1544"/>
          <p:cNvCxnSpPr>
            <a:cxnSpLocks noChangeShapeType="1"/>
          </p:cNvCxnSpPr>
          <p:nvPr/>
        </p:nvCxnSpPr>
        <p:spPr bwMode="auto">
          <a:xfrm flipH="1" flipV="1">
            <a:off x="2085074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4" name="Group 493"/>
          <p:cNvGrpSpPr>
            <a:grpSpLocks/>
          </p:cNvGrpSpPr>
          <p:nvPr/>
        </p:nvGrpSpPr>
        <p:grpSpPr bwMode="auto">
          <a:xfrm rot="10800000">
            <a:off x="4018146" y="3584266"/>
            <a:ext cx="175260" cy="186986"/>
            <a:chOff x="2517" y="3095"/>
            <a:chExt cx="230" cy="222"/>
          </a:xfrm>
        </p:grpSpPr>
        <p:cxnSp>
          <p:nvCxnSpPr>
            <p:cNvPr id="495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6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7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8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9" name="AutoShape 1588"/>
          <p:cNvCxnSpPr>
            <a:cxnSpLocks noChangeShapeType="1"/>
          </p:cNvCxnSpPr>
          <p:nvPr/>
        </p:nvCxnSpPr>
        <p:spPr bwMode="auto">
          <a:xfrm>
            <a:off x="4189596" y="3681971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3" name="AutoShape 1544"/>
          <p:cNvCxnSpPr>
            <a:cxnSpLocks noChangeShapeType="1"/>
          </p:cNvCxnSpPr>
          <p:nvPr/>
        </p:nvCxnSpPr>
        <p:spPr bwMode="auto">
          <a:xfrm flipH="1" flipV="1">
            <a:off x="4021763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4" name="Elbow Connector 503"/>
          <p:cNvCxnSpPr/>
          <p:nvPr/>
        </p:nvCxnSpPr>
        <p:spPr>
          <a:xfrm flipV="1">
            <a:off x="2106542" y="3454605"/>
            <a:ext cx="404876" cy="124607"/>
          </a:xfrm>
          <a:prstGeom prst="bentConnector3">
            <a:avLst>
              <a:gd name="adj1" fmla="val -3324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/>
          <p:nvPr/>
        </p:nvCxnSpPr>
        <p:spPr>
          <a:xfrm>
            <a:off x="3681342" y="3419083"/>
            <a:ext cx="334010" cy="166025"/>
          </a:xfrm>
          <a:prstGeom prst="bentConnector3">
            <a:avLst>
              <a:gd name="adj1" fmla="val 9943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AutoShape 1544"/>
          <p:cNvCxnSpPr>
            <a:cxnSpLocks noChangeShapeType="1"/>
          </p:cNvCxnSpPr>
          <p:nvPr/>
        </p:nvCxnSpPr>
        <p:spPr bwMode="auto">
          <a:xfrm>
            <a:off x="2672454" y="2206447"/>
            <a:ext cx="190782" cy="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7" name="AutoShape 1544"/>
          <p:cNvCxnSpPr>
            <a:cxnSpLocks noChangeShapeType="1"/>
          </p:cNvCxnSpPr>
          <p:nvPr/>
        </p:nvCxnSpPr>
        <p:spPr bwMode="auto">
          <a:xfrm>
            <a:off x="2074792" y="2712526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8" name="AutoShape 1544"/>
          <p:cNvCxnSpPr>
            <a:cxnSpLocks noChangeShapeType="1"/>
          </p:cNvCxnSpPr>
          <p:nvPr/>
        </p:nvCxnSpPr>
        <p:spPr bwMode="auto">
          <a:xfrm>
            <a:off x="3897468" y="2727557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9" name="AutoShape 1544"/>
          <p:cNvCxnSpPr>
            <a:cxnSpLocks noChangeShapeType="1"/>
          </p:cNvCxnSpPr>
          <p:nvPr/>
        </p:nvCxnSpPr>
        <p:spPr bwMode="auto">
          <a:xfrm>
            <a:off x="1708876" y="3674390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0" name="AutoShape 1544"/>
          <p:cNvCxnSpPr>
            <a:cxnSpLocks noChangeShapeType="1"/>
          </p:cNvCxnSpPr>
          <p:nvPr/>
        </p:nvCxnSpPr>
        <p:spPr bwMode="auto">
          <a:xfrm>
            <a:off x="4221600" y="3680740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1" name="Group 510"/>
          <p:cNvGrpSpPr>
            <a:grpSpLocks/>
          </p:cNvGrpSpPr>
          <p:nvPr/>
        </p:nvGrpSpPr>
        <p:grpSpPr bwMode="auto">
          <a:xfrm rot="5400000">
            <a:off x="2180939" y="4121084"/>
            <a:ext cx="272796" cy="305748"/>
            <a:chOff x="4184" y="5152"/>
            <a:chExt cx="358" cy="363"/>
          </a:xfrm>
        </p:grpSpPr>
        <p:sp>
          <p:nvSpPr>
            <p:cNvPr id="512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3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4" name="AutoShape 1557"/>
          <p:cNvCxnSpPr>
            <a:cxnSpLocks noChangeShapeType="1"/>
            <a:stCxn id="512" idx="3"/>
          </p:cNvCxnSpPr>
          <p:nvPr/>
        </p:nvCxnSpPr>
        <p:spPr bwMode="auto">
          <a:xfrm flipV="1">
            <a:off x="2317337" y="3449335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5" name="Group 514"/>
          <p:cNvGrpSpPr>
            <a:grpSpLocks/>
          </p:cNvGrpSpPr>
          <p:nvPr/>
        </p:nvGrpSpPr>
        <p:grpSpPr bwMode="auto">
          <a:xfrm rot="5400000">
            <a:off x="3718773" y="4090258"/>
            <a:ext cx="272796" cy="305748"/>
            <a:chOff x="4184" y="5152"/>
            <a:chExt cx="358" cy="363"/>
          </a:xfrm>
        </p:grpSpPr>
        <p:sp>
          <p:nvSpPr>
            <p:cNvPr id="516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7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8" name="AutoShape 1557"/>
          <p:cNvCxnSpPr>
            <a:cxnSpLocks noChangeShapeType="1"/>
            <a:stCxn id="516" idx="3"/>
          </p:cNvCxnSpPr>
          <p:nvPr/>
        </p:nvCxnSpPr>
        <p:spPr bwMode="auto">
          <a:xfrm flipH="1" flipV="1">
            <a:off x="3843901" y="3419083"/>
            <a:ext cx="11270" cy="687651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9" name="Elbow Connector 518"/>
          <p:cNvCxnSpPr/>
          <p:nvPr/>
        </p:nvCxnSpPr>
        <p:spPr>
          <a:xfrm rot="5400000">
            <a:off x="2020712" y="4299463"/>
            <a:ext cx="190813" cy="402439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Elbow Connector 519"/>
          <p:cNvCxnSpPr/>
          <p:nvPr/>
        </p:nvCxnSpPr>
        <p:spPr>
          <a:xfrm>
            <a:off x="3855785" y="4372389"/>
            <a:ext cx="1324364" cy="791357"/>
          </a:xfrm>
          <a:prstGeom prst="bentConnector3">
            <a:avLst>
              <a:gd name="adj1" fmla="val -57"/>
            </a:avLst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074792" y="1490576"/>
            <a:ext cx="218693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2294371" y="1401738"/>
            <a:ext cx="143410" cy="8884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2437781" y="1484226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>
            <a:off x="2236335" y="1401738"/>
            <a:ext cx="156996" cy="273050"/>
          </a:xfrm>
          <a:prstGeom prst="arc">
            <a:avLst/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1" name="Straight Connector 130"/>
          <p:cNvCxnSpPr/>
          <p:nvPr/>
        </p:nvCxnSpPr>
        <p:spPr>
          <a:xfrm flipV="1">
            <a:off x="3560002" y="1484075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3715042" y="1395237"/>
            <a:ext cx="143410" cy="8884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3858452" y="1477725"/>
            <a:ext cx="229798" cy="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Arc 133"/>
          <p:cNvSpPr/>
          <p:nvPr/>
        </p:nvSpPr>
        <p:spPr>
          <a:xfrm>
            <a:off x="3657006" y="1395237"/>
            <a:ext cx="156996" cy="273050"/>
          </a:xfrm>
          <a:prstGeom prst="arc">
            <a:avLst/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2575957" y="1484075"/>
            <a:ext cx="100757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AutoShape 1557"/>
          <p:cNvCxnSpPr>
            <a:cxnSpLocks noChangeShapeType="1"/>
          </p:cNvCxnSpPr>
          <p:nvPr/>
        </p:nvCxnSpPr>
        <p:spPr bwMode="auto">
          <a:xfrm flipV="1">
            <a:off x="2074030" y="1484075"/>
            <a:ext cx="762" cy="1237133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6" name="AutoShape 1557"/>
          <p:cNvCxnSpPr>
            <a:cxnSpLocks noChangeShapeType="1"/>
          </p:cNvCxnSpPr>
          <p:nvPr/>
        </p:nvCxnSpPr>
        <p:spPr bwMode="auto">
          <a:xfrm flipV="1">
            <a:off x="4087487" y="1484075"/>
            <a:ext cx="762" cy="1237133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Isosceles Triangle 23"/>
          <p:cNvSpPr/>
          <p:nvPr/>
        </p:nvSpPr>
        <p:spPr>
          <a:xfrm flipV="1">
            <a:off x="3004937" y="1606207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" name="AutoShape 1544"/>
          <p:cNvCxnSpPr>
            <a:cxnSpLocks noChangeShapeType="1"/>
          </p:cNvCxnSpPr>
          <p:nvPr/>
        </p:nvCxnSpPr>
        <p:spPr bwMode="auto">
          <a:xfrm flipH="1" flipV="1">
            <a:off x="3056733" y="1478142"/>
            <a:ext cx="3940" cy="122479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6" name="Isosceles Triangle 155"/>
          <p:cNvSpPr/>
          <p:nvPr/>
        </p:nvSpPr>
        <p:spPr>
          <a:xfrm flipV="1">
            <a:off x="2032859" y="389641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Isosceles Triangle 156"/>
          <p:cNvSpPr/>
          <p:nvPr/>
        </p:nvSpPr>
        <p:spPr>
          <a:xfrm flipV="1">
            <a:off x="2444592" y="3886993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Isosceles Triangle 157"/>
          <p:cNvSpPr/>
          <p:nvPr/>
        </p:nvSpPr>
        <p:spPr>
          <a:xfrm flipV="1">
            <a:off x="3632193" y="389641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Isosceles Triangle 158"/>
          <p:cNvSpPr/>
          <p:nvPr/>
        </p:nvSpPr>
        <p:spPr>
          <a:xfrm flipV="1">
            <a:off x="3973823" y="3886993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4" name="Straight Connector 163"/>
          <p:cNvCxnSpPr/>
          <p:nvPr/>
        </p:nvCxnSpPr>
        <p:spPr>
          <a:xfrm>
            <a:off x="1575512" y="1764559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1795091" y="1675721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1938501" y="1758209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rc 166"/>
          <p:cNvSpPr/>
          <p:nvPr/>
        </p:nvSpPr>
        <p:spPr>
          <a:xfrm>
            <a:off x="1737055" y="1675721"/>
            <a:ext cx="156996" cy="273050"/>
          </a:xfrm>
          <a:prstGeom prst="arc">
            <a:avLst/>
          </a:prstGeom>
          <a:ln w="19050"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68" name="Straight Connector 167"/>
          <p:cNvCxnSpPr/>
          <p:nvPr/>
        </p:nvCxnSpPr>
        <p:spPr>
          <a:xfrm>
            <a:off x="1575512" y="2069609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V="1">
            <a:off x="1795091" y="1980771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1938501" y="2063259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Arc 170"/>
          <p:cNvSpPr/>
          <p:nvPr/>
        </p:nvSpPr>
        <p:spPr>
          <a:xfrm>
            <a:off x="1737055" y="1980771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72" name="AutoShape 1557"/>
          <p:cNvCxnSpPr>
            <a:cxnSpLocks noChangeShapeType="1"/>
          </p:cNvCxnSpPr>
          <p:nvPr/>
        </p:nvCxnSpPr>
        <p:spPr bwMode="auto">
          <a:xfrm flipV="1">
            <a:off x="1575512" y="1758904"/>
            <a:ext cx="762" cy="317057"/>
          </a:xfrm>
          <a:prstGeom prst="straightConnector1">
            <a:avLst/>
          </a:prstGeom>
          <a:noFill/>
          <a:ln w="1905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" name="Straight Connector 173"/>
          <p:cNvCxnSpPr/>
          <p:nvPr/>
        </p:nvCxnSpPr>
        <p:spPr>
          <a:xfrm>
            <a:off x="4087487" y="1770911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V="1">
            <a:off x="4307066" y="1682073"/>
            <a:ext cx="143410" cy="888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V="1">
            <a:off x="4450476" y="1764561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rc 176"/>
          <p:cNvSpPr/>
          <p:nvPr/>
        </p:nvSpPr>
        <p:spPr>
          <a:xfrm>
            <a:off x="4249030" y="1682073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8" name="Straight Connector 177"/>
          <p:cNvCxnSpPr/>
          <p:nvPr/>
        </p:nvCxnSpPr>
        <p:spPr>
          <a:xfrm>
            <a:off x="4087487" y="2075961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V="1">
            <a:off x="4307066" y="1987123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V="1">
            <a:off x="4450476" y="2069611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Arc 180"/>
          <p:cNvSpPr/>
          <p:nvPr/>
        </p:nvSpPr>
        <p:spPr>
          <a:xfrm>
            <a:off x="4249030" y="1987123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3" name="AutoShape 1557"/>
          <p:cNvCxnSpPr>
            <a:cxnSpLocks noChangeShapeType="1"/>
          </p:cNvCxnSpPr>
          <p:nvPr/>
        </p:nvCxnSpPr>
        <p:spPr bwMode="auto">
          <a:xfrm flipV="1">
            <a:off x="4604630" y="1746203"/>
            <a:ext cx="762" cy="317057"/>
          </a:xfrm>
          <a:prstGeom prst="straightConnector1">
            <a:avLst/>
          </a:prstGeom>
          <a:noFill/>
          <a:ln w="1905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6" name="Straight Connector 185"/>
          <p:cNvCxnSpPr/>
          <p:nvPr/>
        </p:nvCxnSpPr>
        <p:spPr>
          <a:xfrm flipV="1">
            <a:off x="1414476" y="1911995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V="1">
            <a:off x="4602316" y="1904730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1" name="Group 190"/>
          <p:cNvGrpSpPr>
            <a:grpSpLocks/>
          </p:cNvGrpSpPr>
          <p:nvPr/>
        </p:nvGrpSpPr>
        <p:grpSpPr bwMode="auto">
          <a:xfrm rot="10800000">
            <a:off x="4590632" y="2682470"/>
            <a:ext cx="227838" cy="188671"/>
            <a:chOff x="3604" y="5685"/>
            <a:chExt cx="299" cy="224"/>
          </a:xfrm>
        </p:grpSpPr>
        <p:cxnSp>
          <p:nvCxnSpPr>
            <p:cNvPr id="192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3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95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6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8" name="Group 197"/>
          <p:cNvGrpSpPr>
            <a:grpSpLocks/>
          </p:cNvGrpSpPr>
          <p:nvPr/>
        </p:nvGrpSpPr>
        <p:grpSpPr bwMode="auto">
          <a:xfrm rot="10800000">
            <a:off x="4594620" y="3032913"/>
            <a:ext cx="227838" cy="188671"/>
            <a:chOff x="3604" y="5685"/>
            <a:chExt cx="299" cy="224"/>
          </a:xfrm>
        </p:grpSpPr>
        <p:cxnSp>
          <p:nvCxnSpPr>
            <p:cNvPr id="19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0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0" name="Elbow Connector 29"/>
          <p:cNvCxnSpPr/>
          <p:nvPr/>
        </p:nvCxnSpPr>
        <p:spPr>
          <a:xfrm rot="10800000">
            <a:off x="3674544" y="2503151"/>
            <a:ext cx="918572" cy="128829"/>
          </a:xfrm>
          <a:prstGeom prst="bentConnector3">
            <a:avLst>
              <a:gd name="adj1" fmla="val 710"/>
            </a:avLst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AutoShape 1544"/>
          <p:cNvCxnSpPr>
            <a:cxnSpLocks noChangeShapeType="1"/>
          </p:cNvCxnSpPr>
          <p:nvPr/>
        </p:nvCxnSpPr>
        <p:spPr bwMode="auto">
          <a:xfrm flipH="1" flipV="1">
            <a:off x="4585105" y="2563514"/>
            <a:ext cx="3940" cy="122479"/>
          </a:xfrm>
          <a:prstGeom prst="straightConnector1">
            <a:avLst/>
          </a:prstGeom>
          <a:noFill/>
          <a:ln w="1270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 flipH="1" flipV="1">
            <a:off x="4600261" y="2876824"/>
            <a:ext cx="1231" cy="155038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" name="AutoShape 1544"/>
          <p:cNvCxnSpPr>
            <a:cxnSpLocks noChangeShapeType="1"/>
          </p:cNvCxnSpPr>
          <p:nvPr/>
        </p:nvCxnSpPr>
        <p:spPr bwMode="auto">
          <a:xfrm flipH="1">
            <a:off x="3666988" y="2954343"/>
            <a:ext cx="933888" cy="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6" name="Elbow Connector 325"/>
          <p:cNvCxnSpPr/>
          <p:nvPr/>
        </p:nvCxnSpPr>
        <p:spPr>
          <a:xfrm flipV="1">
            <a:off x="4021763" y="3259401"/>
            <a:ext cx="565124" cy="159682"/>
          </a:xfrm>
          <a:prstGeom prst="bentConnector3">
            <a:avLst>
              <a:gd name="adj1" fmla="val 101840"/>
            </a:avLst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AutoShape 1544"/>
          <p:cNvCxnSpPr>
            <a:cxnSpLocks noChangeShapeType="1"/>
          </p:cNvCxnSpPr>
          <p:nvPr/>
        </p:nvCxnSpPr>
        <p:spPr bwMode="auto">
          <a:xfrm flipV="1">
            <a:off x="4593604" y="3216718"/>
            <a:ext cx="1016" cy="125552"/>
          </a:xfrm>
          <a:prstGeom prst="straightConnector1">
            <a:avLst/>
          </a:prstGeom>
          <a:noFill/>
          <a:ln w="1270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2" name="Elbow Connector 331"/>
          <p:cNvCxnSpPr>
            <a:stCxn id="194" idx="2"/>
          </p:cNvCxnSpPr>
          <p:nvPr/>
        </p:nvCxnSpPr>
        <p:spPr>
          <a:xfrm>
            <a:off x="4818470" y="2778068"/>
            <a:ext cx="88709" cy="338557"/>
          </a:xfrm>
          <a:prstGeom prst="bentConnector2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 flipV="1">
            <a:off x="4810774" y="3128584"/>
            <a:ext cx="96405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16200000">
            <a:off x="5202926" y="5152092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72" name="AutoShape 1534"/>
          <p:cNvCxnSpPr>
            <a:cxnSpLocks noChangeShapeType="1"/>
          </p:cNvCxnSpPr>
          <p:nvPr/>
        </p:nvCxnSpPr>
        <p:spPr bwMode="auto">
          <a:xfrm flipV="1">
            <a:off x="5503414" y="4765459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3" name="AutoShape 1535"/>
          <p:cNvSpPr>
            <a:spLocks noChangeAspect="1" noChangeArrowheads="1"/>
          </p:cNvSpPr>
          <p:nvPr/>
        </p:nvSpPr>
        <p:spPr bwMode="auto">
          <a:xfrm>
            <a:off x="5416546" y="4831999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74" name="AutoShape 1536"/>
          <p:cNvCxnSpPr>
            <a:cxnSpLocks noChangeShapeType="1"/>
          </p:cNvCxnSpPr>
          <p:nvPr/>
        </p:nvCxnSpPr>
        <p:spPr bwMode="auto">
          <a:xfrm>
            <a:off x="5503414" y="4764617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5" name="AutoShape 1537"/>
          <p:cNvCxnSpPr>
            <a:cxnSpLocks noChangeShapeType="1"/>
          </p:cNvCxnSpPr>
          <p:nvPr/>
        </p:nvCxnSpPr>
        <p:spPr bwMode="auto">
          <a:xfrm>
            <a:off x="5504176" y="4952446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" name="AutoShape 1554"/>
          <p:cNvCxnSpPr>
            <a:cxnSpLocks noChangeShapeType="1"/>
          </p:cNvCxnSpPr>
          <p:nvPr/>
        </p:nvCxnSpPr>
        <p:spPr bwMode="auto">
          <a:xfrm flipV="1">
            <a:off x="5466838" y="4767986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7" name="AutoShape 1557"/>
          <p:cNvCxnSpPr>
            <a:cxnSpLocks noChangeShapeType="1"/>
          </p:cNvCxnSpPr>
          <p:nvPr/>
        </p:nvCxnSpPr>
        <p:spPr bwMode="auto">
          <a:xfrm flipV="1">
            <a:off x="5648318" y="4952446"/>
            <a:ext cx="762" cy="201061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8" name="AutoShape 1547"/>
          <p:cNvCxnSpPr>
            <a:cxnSpLocks noChangeShapeType="1"/>
          </p:cNvCxnSpPr>
          <p:nvPr/>
        </p:nvCxnSpPr>
        <p:spPr bwMode="auto">
          <a:xfrm>
            <a:off x="5578090" y="4620905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9" name="AutoShape 1548"/>
          <p:cNvCxnSpPr>
            <a:cxnSpLocks noChangeShapeType="1"/>
          </p:cNvCxnSpPr>
          <p:nvPr/>
        </p:nvCxnSpPr>
        <p:spPr bwMode="auto">
          <a:xfrm>
            <a:off x="5642860" y="4630171"/>
            <a:ext cx="762" cy="12550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0" name="AutoShape 1544"/>
          <p:cNvCxnSpPr>
            <a:cxnSpLocks noChangeShapeType="1"/>
          </p:cNvCxnSpPr>
          <p:nvPr/>
        </p:nvCxnSpPr>
        <p:spPr bwMode="auto">
          <a:xfrm>
            <a:off x="5232906" y="4856804"/>
            <a:ext cx="190782" cy="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2" name="Group 281"/>
          <p:cNvGrpSpPr>
            <a:grpSpLocks/>
          </p:cNvGrpSpPr>
          <p:nvPr/>
        </p:nvGrpSpPr>
        <p:grpSpPr bwMode="auto">
          <a:xfrm>
            <a:off x="5948153" y="5003192"/>
            <a:ext cx="272796" cy="305748"/>
            <a:chOff x="4184" y="5152"/>
            <a:chExt cx="358" cy="363"/>
          </a:xfrm>
        </p:grpSpPr>
        <p:sp>
          <p:nvSpPr>
            <p:cNvPr id="283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84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285" name="AutoShape 1513"/>
          <p:cNvCxnSpPr>
            <a:cxnSpLocks noChangeShapeType="1"/>
            <a:stCxn id="283" idx="3"/>
          </p:cNvCxnSpPr>
          <p:nvPr/>
        </p:nvCxnSpPr>
        <p:spPr bwMode="auto">
          <a:xfrm flipH="1">
            <a:off x="5383208" y="5156066"/>
            <a:ext cx="564945" cy="513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7" name="Group 286"/>
          <p:cNvGrpSpPr>
            <a:grpSpLocks/>
          </p:cNvGrpSpPr>
          <p:nvPr/>
        </p:nvGrpSpPr>
        <p:grpSpPr bwMode="auto">
          <a:xfrm rot="5400000">
            <a:off x="6463740" y="4802928"/>
            <a:ext cx="175260" cy="186986"/>
            <a:chOff x="2517" y="3095"/>
            <a:chExt cx="230" cy="222"/>
          </a:xfrm>
        </p:grpSpPr>
        <p:cxnSp>
          <p:nvCxnSpPr>
            <p:cNvPr id="28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9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0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1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2" name="Group 291"/>
          <p:cNvGrpSpPr>
            <a:grpSpLocks/>
          </p:cNvGrpSpPr>
          <p:nvPr/>
        </p:nvGrpSpPr>
        <p:grpSpPr bwMode="auto">
          <a:xfrm rot="16200000">
            <a:off x="6439136" y="5323083"/>
            <a:ext cx="227838" cy="188671"/>
            <a:chOff x="3604" y="5685"/>
            <a:chExt cx="299" cy="224"/>
          </a:xfrm>
        </p:grpSpPr>
        <p:cxnSp>
          <p:nvCxnSpPr>
            <p:cNvPr id="293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4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5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96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9" name="Elbow Connector 98"/>
          <p:cNvCxnSpPr/>
          <p:nvPr/>
        </p:nvCxnSpPr>
        <p:spPr>
          <a:xfrm rot="16200000" flipV="1">
            <a:off x="6245159" y="5096221"/>
            <a:ext cx="336574" cy="88864"/>
          </a:xfrm>
          <a:prstGeom prst="bentConnector3">
            <a:avLst>
              <a:gd name="adj1" fmla="val 947"/>
            </a:avLst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AutoShape 1544"/>
          <p:cNvCxnSpPr>
            <a:cxnSpLocks noChangeShapeType="1"/>
          </p:cNvCxnSpPr>
          <p:nvPr/>
        </p:nvCxnSpPr>
        <p:spPr bwMode="auto">
          <a:xfrm>
            <a:off x="6369014" y="497988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" name="AutoShape 1544"/>
          <p:cNvCxnSpPr>
            <a:cxnSpLocks noChangeShapeType="1"/>
          </p:cNvCxnSpPr>
          <p:nvPr/>
        </p:nvCxnSpPr>
        <p:spPr bwMode="auto">
          <a:xfrm>
            <a:off x="6220949" y="5158633"/>
            <a:ext cx="148065" cy="5113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4" name="AutoShape 1534"/>
          <p:cNvCxnSpPr>
            <a:cxnSpLocks noChangeShapeType="1"/>
          </p:cNvCxnSpPr>
          <p:nvPr/>
        </p:nvCxnSpPr>
        <p:spPr bwMode="auto">
          <a:xfrm flipV="1">
            <a:off x="6893940" y="4324152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5" name="AutoShape 1535"/>
          <p:cNvSpPr>
            <a:spLocks noChangeAspect="1" noChangeArrowheads="1"/>
          </p:cNvSpPr>
          <p:nvPr/>
        </p:nvSpPr>
        <p:spPr bwMode="auto">
          <a:xfrm>
            <a:off x="6807072" y="439069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16" name="AutoShape 1536"/>
          <p:cNvCxnSpPr>
            <a:cxnSpLocks noChangeShapeType="1"/>
          </p:cNvCxnSpPr>
          <p:nvPr/>
        </p:nvCxnSpPr>
        <p:spPr bwMode="auto">
          <a:xfrm>
            <a:off x="6893940" y="4323310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" name="AutoShape 1537"/>
          <p:cNvCxnSpPr>
            <a:cxnSpLocks noChangeShapeType="1"/>
          </p:cNvCxnSpPr>
          <p:nvPr/>
        </p:nvCxnSpPr>
        <p:spPr bwMode="auto">
          <a:xfrm>
            <a:off x="6894702" y="4511139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6" name="AutoShape 1554"/>
          <p:cNvCxnSpPr>
            <a:cxnSpLocks noChangeShapeType="1"/>
          </p:cNvCxnSpPr>
          <p:nvPr/>
        </p:nvCxnSpPr>
        <p:spPr bwMode="auto">
          <a:xfrm flipV="1">
            <a:off x="6857364" y="4326679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" name="Straight Connector 360"/>
          <p:cNvCxnSpPr/>
          <p:nvPr/>
        </p:nvCxnSpPr>
        <p:spPr>
          <a:xfrm flipV="1">
            <a:off x="6850902" y="4058283"/>
            <a:ext cx="751698" cy="6445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AutoShape 1544"/>
          <p:cNvCxnSpPr>
            <a:cxnSpLocks noChangeShapeType="1"/>
          </p:cNvCxnSpPr>
          <p:nvPr/>
        </p:nvCxnSpPr>
        <p:spPr bwMode="auto">
          <a:xfrm flipH="1" flipV="1">
            <a:off x="7032878" y="4061555"/>
            <a:ext cx="6062" cy="259825"/>
          </a:xfrm>
          <a:prstGeom prst="straightConnector1">
            <a:avLst/>
          </a:prstGeom>
          <a:noFill/>
          <a:ln w="1905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0" name="AutoShape 1544"/>
          <p:cNvCxnSpPr>
            <a:cxnSpLocks noChangeShapeType="1"/>
          </p:cNvCxnSpPr>
          <p:nvPr/>
        </p:nvCxnSpPr>
        <p:spPr bwMode="auto">
          <a:xfrm flipH="1" flipV="1">
            <a:off x="7494818" y="5897897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1" name="AutoShape 1513"/>
          <p:cNvCxnSpPr>
            <a:cxnSpLocks noChangeShapeType="1"/>
          </p:cNvCxnSpPr>
          <p:nvPr/>
        </p:nvCxnSpPr>
        <p:spPr bwMode="auto">
          <a:xfrm>
            <a:off x="6788013" y="5830633"/>
            <a:ext cx="54102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72" name="Group 371"/>
          <p:cNvGrpSpPr>
            <a:grpSpLocks/>
          </p:cNvGrpSpPr>
          <p:nvPr/>
        </p:nvGrpSpPr>
        <p:grpSpPr bwMode="auto">
          <a:xfrm>
            <a:off x="6857355" y="5734613"/>
            <a:ext cx="175260" cy="186986"/>
            <a:chOff x="2517" y="3095"/>
            <a:chExt cx="230" cy="222"/>
          </a:xfrm>
        </p:grpSpPr>
        <p:cxnSp>
          <p:nvCxnSpPr>
            <p:cNvPr id="373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4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5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6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77" name="AutoShape 1544"/>
          <p:cNvCxnSpPr>
            <a:cxnSpLocks noChangeShapeType="1"/>
          </p:cNvCxnSpPr>
          <p:nvPr/>
        </p:nvCxnSpPr>
        <p:spPr bwMode="auto">
          <a:xfrm flipH="1" flipV="1">
            <a:off x="7027531" y="5920757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0" name="Isosceles Triangle 379"/>
          <p:cNvSpPr/>
          <p:nvPr/>
        </p:nvSpPr>
        <p:spPr>
          <a:xfrm flipV="1">
            <a:off x="6975316" y="6052659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Isosceles Triangle 380"/>
          <p:cNvSpPr/>
          <p:nvPr/>
        </p:nvSpPr>
        <p:spPr>
          <a:xfrm flipV="1">
            <a:off x="7441647" y="602037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2" name="AutoShape 1534"/>
          <p:cNvCxnSpPr>
            <a:cxnSpLocks noChangeShapeType="1"/>
          </p:cNvCxnSpPr>
          <p:nvPr/>
        </p:nvCxnSpPr>
        <p:spPr bwMode="auto">
          <a:xfrm flipV="1">
            <a:off x="7354061" y="4869275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3" name="AutoShape 1535"/>
          <p:cNvSpPr>
            <a:spLocks noChangeAspect="1" noChangeArrowheads="1"/>
          </p:cNvSpPr>
          <p:nvPr/>
        </p:nvSpPr>
        <p:spPr bwMode="auto">
          <a:xfrm>
            <a:off x="7267193" y="4935815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84" name="AutoShape 1536"/>
          <p:cNvCxnSpPr>
            <a:cxnSpLocks noChangeShapeType="1"/>
          </p:cNvCxnSpPr>
          <p:nvPr/>
        </p:nvCxnSpPr>
        <p:spPr bwMode="auto">
          <a:xfrm>
            <a:off x="7354061" y="4868433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5" name="AutoShape 1537"/>
          <p:cNvCxnSpPr>
            <a:cxnSpLocks noChangeShapeType="1"/>
          </p:cNvCxnSpPr>
          <p:nvPr/>
        </p:nvCxnSpPr>
        <p:spPr bwMode="auto">
          <a:xfrm>
            <a:off x="7354823" y="5056262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6" name="AutoShape 1554"/>
          <p:cNvCxnSpPr>
            <a:cxnSpLocks noChangeShapeType="1"/>
          </p:cNvCxnSpPr>
          <p:nvPr/>
        </p:nvCxnSpPr>
        <p:spPr bwMode="auto">
          <a:xfrm flipV="1">
            <a:off x="7317485" y="4871802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7" name="AutoShape 1513"/>
          <p:cNvCxnSpPr>
            <a:cxnSpLocks noChangeShapeType="1"/>
          </p:cNvCxnSpPr>
          <p:nvPr/>
        </p:nvCxnSpPr>
        <p:spPr bwMode="auto">
          <a:xfrm>
            <a:off x="7243443" y="5280987"/>
            <a:ext cx="54102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88" name="Group 387"/>
          <p:cNvGrpSpPr>
            <a:grpSpLocks/>
          </p:cNvGrpSpPr>
          <p:nvPr/>
        </p:nvGrpSpPr>
        <p:grpSpPr bwMode="auto">
          <a:xfrm>
            <a:off x="7312785" y="5184967"/>
            <a:ext cx="175260" cy="186986"/>
            <a:chOff x="2517" y="3095"/>
            <a:chExt cx="230" cy="222"/>
          </a:xfrm>
        </p:grpSpPr>
        <p:cxnSp>
          <p:nvCxnSpPr>
            <p:cNvPr id="38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94" name="AutoShape 1557"/>
          <p:cNvCxnSpPr>
            <a:cxnSpLocks noChangeShapeType="1"/>
          </p:cNvCxnSpPr>
          <p:nvPr/>
        </p:nvCxnSpPr>
        <p:spPr bwMode="auto">
          <a:xfrm flipV="1">
            <a:off x="7495031" y="5052976"/>
            <a:ext cx="0" cy="131991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7" name="AutoShape 1557"/>
          <p:cNvCxnSpPr>
            <a:cxnSpLocks noChangeShapeType="1"/>
          </p:cNvCxnSpPr>
          <p:nvPr/>
        </p:nvCxnSpPr>
        <p:spPr bwMode="auto">
          <a:xfrm flipH="1" flipV="1">
            <a:off x="7478938" y="4058283"/>
            <a:ext cx="11130" cy="81099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8" name="AutoShape 1544"/>
          <p:cNvCxnSpPr>
            <a:cxnSpLocks noChangeShapeType="1"/>
          </p:cNvCxnSpPr>
          <p:nvPr/>
        </p:nvCxnSpPr>
        <p:spPr bwMode="auto">
          <a:xfrm>
            <a:off x="6659682" y="5280987"/>
            <a:ext cx="620212" cy="90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0" name="AutoShape 1544"/>
          <p:cNvCxnSpPr>
            <a:cxnSpLocks noChangeShapeType="1"/>
          </p:cNvCxnSpPr>
          <p:nvPr/>
        </p:nvCxnSpPr>
        <p:spPr bwMode="auto">
          <a:xfrm>
            <a:off x="6646981" y="4968408"/>
            <a:ext cx="620212" cy="90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1" name="AutoShape 1557"/>
          <p:cNvCxnSpPr>
            <a:cxnSpLocks noChangeShapeType="1"/>
          </p:cNvCxnSpPr>
          <p:nvPr/>
        </p:nvCxnSpPr>
        <p:spPr bwMode="auto">
          <a:xfrm flipH="1" flipV="1">
            <a:off x="7036573" y="4516967"/>
            <a:ext cx="5563" cy="4610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2" name="AutoShape 1557"/>
          <p:cNvCxnSpPr>
            <a:cxnSpLocks noChangeShapeType="1"/>
          </p:cNvCxnSpPr>
          <p:nvPr/>
        </p:nvCxnSpPr>
        <p:spPr bwMode="auto">
          <a:xfrm flipH="1" flipV="1">
            <a:off x="7028585" y="5278460"/>
            <a:ext cx="5563" cy="4610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3" name="AutoShape 1557"/>
          <p:cNvCxnSpPr>
            <a:cxnSpLocks noChangeShapeType="1"/>
          </p:cNvCxnSpPr>
          <p:nvPr/>
        </p:nvCxnSpPr>
        <p:spPr bwMode="auto">
          <a:xfrm flipH="1" flipV="1">
            <a:off x="7485342" y="5371090"/>
            <a:ext cx="8927" cy="55050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5" name="AutoShape 1557"/>
          <p:cNvCxnSpPr>
            <a:cxnSpLocks noChangeShapeType="1"/>
          </p:cNvCxnSpPr>
          <p:nvPr/>
        </p:nvCxnSpPr>
        <p:spPr bwMode="auto">
          <a:xfrm flipV="1">
            <a:off x="5290175" y="5343938"/>
            <a:ext cx="762" cy="201061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7" name="AutoShape 1513"/>
          <p:cNvCxnSpPr>
            <a:cxnSpLocks noChangeShapeType="1"/>
          </p:cNvCxnSpPr>
          <p:nvPr/>
        </p:nvCxnSpPr>
        <p:spPr bwMode="auto">
          <a:xfrm flipH="1">
            <a:off x="6264993" y="4416883"/>
            <a:ext cx="564945" cy="513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8" name="AutoShape 1513"/>
          <p:cNvCxnSpPr>
            <a:cxnSpLocks noChangeShapeType="1"/>
          </p:cNvCxnSpPr>
          <p:nvPr/>
        </p:nvCxnSpPr>
        <p:spPr bwMode="auto">
          <a:xfrm flipH="1">
            <a:off x="6264368" y="5833983"/>
            <a:ext cx="564945" cy="513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" name="AutoShape 1557"/>
          <p:cNvCxnSpPr>
            <a:cxnSpLocks noChangeShapeType="1"/>
          </p:cNvCxnSpPr>
          <p:nvPr/>
        </p:nvCxnSpPr>
        <p:spPr bwMode="auto">
          <a:xfrm flipH="1" flipV="1">
            <a:off x="6553055" y="4428013"/>
            <a:ext cx="1519" cy="3815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" name="AutoShape 1557"/>
          <p:cNvCxnSpPr>
            <a:cxnSpLocks noChangeShapeType="1"/>
          </p:cNvCxnSpPr>
          <p:nvPr/>
        </p:nvCxnSpPr>
        <p:spPr bwMode="auto">
          <a:xfrm flipV="1">
            <a:off x="6545176" y="5516355"/>
            <a:ext cx="1" cy="320194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9" name="Elbow Connector 218"/>
          <p:cNvCxnSpPr/>
          <p:nvPr/>
        </p:nvCxnSpPr>
        <p:spPr>
          <a:xfrm>
            <a:off x="4922417" y="2947346"/>
            <a:ext cx="2581960" cy="2146301"/>
          </a:xfrm>
          <a:prstGeom prst="bentConnector4">
            <a:avLst>
              <a:gd name="adj1" fmla="val 146117"/>
              <a:gd name="adj2" fmla="val 102130"/>
            </a:avLst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553"/>
          <p:cNvCxnSpPr/>
          <p:nvPr/>
        </p:nvCxnSpPr>
        <p:spPr>
          <a:xfrm flipV="1">
            <a:off x="5190725" y="3108970"/>
            <a:ext cx="154154" cy="1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/>
          <p:cNvCxnSpPr/>
          <p:nvPr/>
        </p:nvCxnSpPr>
        <p:spPr>
          <a:xfrm flipV="1">
            <a:off x="5190725" y="3170253"/>
            <a:ext cx="154154" cy="1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Isosceles Triangle 555"/>
          <p:cNvSpPr/>
          <p:nvPr/>
        </p:nvSpPr>
        <p:spPr>
          <a:xfrm flipV="1">
            <a:off x="5212066" y="3285448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AutoShape 1544"/>
          <p:cNvCxnSpPr>
            <a:cxnSpLocks noChangeShapeType="1"/>
          </p:cNvCxnSpPr>
          <p:nvPr/>
        </p:nvCxnSpPr>
        <p:spPr bwMode="auto">
          <a:xfrm flipH="1" flipV="1">
            <a:off x="5263862" y="3157383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8" name="AutoShape 1544"/>
          <p:cNvCxnSpPr>
            <a:cxnSpLocks noChangeShapeType="1"/>
          </p:cNvCxnSpPr>
          <p:nvPr/>
        </p:nvCxnSpPr>
        <p:spPr bwMode="auto">
          <a:xfrm flipH="1" flipV="1">
            <a:off x="5263862" y="2955479"/>
            <a:ext cx="3940" cy="15570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574" y="1674788"/>
            <a:ext cx="20478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43" name="TextBox 242"/>
              <p:cNvSpPr txBox="1"/>
              <p:nvPr/>
            </p:nvSpPr>
            <p:spPr>
              <a:xfrm>
                <a:off x="2258184" y="2012523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43" name="TextBox 2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8184" y="2012523"/>
                <a:ext cx="465192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4" name="TextBox 243"/>
          <p:cNvSpPr txBox="1"/>
          <p:nvPr/>
        </p:nvSpPr>
        <p:spPr>
          <a:xfrm>
            <a:off x="2056666" y="1087460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5" name="TextBox 244"/>
              <p:cNvSpPr txBox="1"/>
              <p:nvPr/>
            </p:nvSpPr>
            <p:spPr>
              <a:xfrm>
                <a:off x="4679393" y="1764562"/>
                <a:ext cx="45557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𝐁𝐋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45" name="TextBox 2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393" y="1764562"/>
                <a:ext cx="455573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6" name="TextBox 245"/>
              <p:cNvSpPr txBox="1"/>
              <p:nvPr/>
            </p:nvSpPr>
            <p:spPr>
              <a:xfrm>
                <a:off x="4336182" y="3472239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46" name="TextBox 2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6182" y="3472239"/>
                <a:ext cx="465192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7" name="TextBox 246"/>
          <p:cNvSpPr txBox="1"/>
          <p:nvPr/>
        </p:nvSpPr>
        <p:spPr>
          <a:xfrm>
            <a:off x="1708876" y="4570760"/>
            <a:ext cx="54694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OUT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8" name="TextBox 247"/>
              <p:cNvSpPr txBox="1"/>
              <p:nvPr/>
            </p:nvSpPr>
            <p:spPr>
              <a:xfrm>
                <a:off x="3335554" y="4540292"/>
                <a:ext cx="603050" cy="308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𝐎𝐔𝐓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48" name="TextBox 2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5554" y="4540292"/>
                <a:ext cx="603050" cy="30822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9" name="TextBox 248"/>
          <p:cNvSpPr txBox="1"/>
          <p:nvPr/>
        </p:nvSpPr>
        <p:spPr>
          <a:xfrm>
            <a:off x="2288412" y="2582466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M5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3475986" y="2588219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M6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2305270" y="3540075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3469508" y="3535890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2289428" y="3065271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M3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3467220" y="3060180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M4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6" name="TextBox 255"/>
              <p:cNvSpPr txBox="1"/>
              <p:nvPr/>
            </p:nvSpPr>
            <p:spPr>
              <a:xfrm>
                <a:off x="1314938" y="3495666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56" name="TextBox 2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4938" y="3495666"/>
                <a:ext cx="465192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7" name="TextBox 256"/>
          <p:cNvSpPr txBox="1"/>
          <p:nvPr/>
        </p:nvSpPr>
        <p:spPr>
          <a:xfrm>
            <a:off x="3496447" y="1069856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421556" y="1396014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502508" y="2074470"/>
            <a:ext cx="4732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1042490" y="1763543"/>
            <a:ext cx="40107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BL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4088471" y="1410547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4142168" y="2094842"/>
            <a:ext cx="4732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4309182" y="2622434"/>
            <a:ext cx="49404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MC2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69" name="TextBox 268"/>
          <p:cNvSpPr txBox="1"/>
          <p:nvPr/>
        </p:nvSpPr>
        <p:spPr>
          <a:xfrm>
            <a:off x="4322048" y="2981755"/>
            <a:ext cx="49404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MC1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0" name="TextBox 269"/>
              <p:cNvSpPr txBox="1"/>
              <p:nvPr/>
            </p:nvSpPr>
            <p:spPr>
              <a:xfrm>
                <a:off x="4748786" y="4694630"/>
                <a:ext cx="530915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𝐄𝐍𝐈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70" name="TextBox 2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8786" y="4694630"/>
                <a:ext cx="530915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1" name="TextBox 270"/>
          <p:cNvSpPr txBox="1"/>
          <p:nvPr/>
        </p:nvSpPr>
        <p:spPr>
          <a:xfrm>
            <a:off x="6829938" y="4283516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M11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5068482" y="5531338"/>
            <a:ext cx="53572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ENO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5781599" y="4115733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0" name="TextBox 299"/>
              <p:cNvSpPr txBox="1"/>
              <p:nvPr/>
            </p:nvSpPr>
            <p:spPr>
              <a:xfrm>
                <a:off x="5674593" y="5712150"/>
                <a:ext cx="694421" cy="308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𝐄𝐍𝐑𝟐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00" name="TextBox 2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4593" y="5712150"/>
                <a:ext cx="694421" cy="30822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3" name="TextBox 302"/>
          <p:cNvSpPr txBox="1"/>
          <p:nvPr/>
        </p:nvSpPr>
        <p:spPr>
          <a:xfrm>
            <a:off x="6823084" y="5692975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M12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5456143" y="4718304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M13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5310380" y="2949954"/>
            <a:ext cx="39466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Cp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7301437" y="4816648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M9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7285481" y="5124720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M10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206643" y="358897"/>
            <a:ext cx="4951819" cy="892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ER1: A </a:t>
            </a:r>
            <a:r>
              <a:rPr lang="en-US" sz="2600" b="1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zero differential input </a:t>
            </a: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is </a:t>
            </a:r>
            <a:r>
              <a:rPr lang="en-US" sz="2600" b="1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applied to the sense amp. </a:t>
            </a:r>
            <a:endParaRPr lang="en-US" sz="2600" b="1" dirty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02" name="Flowchart: Connector 301"/>
          <p:cNvSpPr/>
          <p:nvPr/>
        </p:nvSpPr>
        <p:spPr>
          <a:xfrm>
            <a:off x="4621631" y="3682812"/>
            <a:ext cx="3922294" cy="2717987"/>
          </a:xfrm>
          <a:prstGeom prst="flowChartConnector">
            <a:avLst/>
          </a:prstGeom>
          <a:noFill/>
          <a:ln w="158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7318247" y="3120254"/>
            <a:ext cx="114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</a:rPr>
              <a:t>Charge </a:t>
            </a:r>
          </a:p>
          <a:p>
            <a:pPr algn="ctr"/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</a:rPr>
              <a:t>Pump</a:t>
            </a:r>
            <a:endParaRPr lang="en-US" sz="20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33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Rectangle 256"/>
          <p:cNvSpPr/>
          <p:nvPr/>
        </p:nvSpPr>
        <p:spPr>
          <a:xfrm>
            <a:off x="1042490" y="1069856"/>
            <a:ext cx="7834810" cy="5397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Phase 2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cxnSp>
        <p:nvCxnSpPr>
          <p:cNvPr id="424" name="AutoShape 1534"/>
          <p:cNvCxnSpPr>
            <a:cxnSpLocks noChangeShapeType="1"/>
          </p:cNvCxnSpPr>
          <p:nvPr/>
        </p:nvCxnSpPr>
        <p:spPr bwMode="auto">
          <a:xfrm flipV="1">
            <a:off x="2352414" y="2623102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5" name="AutoShape 1535"/>
          <p:cNvSpPr>
            <a:spLocks noChangeAspect="1" noChangeArrowheads="1"/>
          </p:cNvSpPr>
          <p:nvPr/>
        </p:nvSpPr>
        <p:spPr bwMode="auto">
          <a:xfrm>
            <a:off x="2265546" y="268964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26" name="AutoShape 1536"/>
          <p:cNvCxnSpPr>
            <a:cxnSpLocks noChangeShapeType="1"/>
          </p:cNvCxnSpPr>
          <p:nvPr/>
        </p:nvCxnSpPr>
        <p:spPr bwMode="auto">
          <a:xfrm>
            <a:off x="2352414" y="2622260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7" name="AutoShape 1537"/>
          <p:cNvCxnSpPr>
            <a:cxnSpLocks noChangeShapeType="1"/>
          </p:cNvCxnSpPr>
          <p:nvPr/>
        </p:nvCxnSpPr>
        <p:spPr bwMode="auto">
          <a:xfrm>
            <a:off x="2353176" y="2810089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28" name="Group 427"/>
          <p:cNvGrpSpPr>
            <a:grpSpLocks/>
          </p:cNvGrpSpPr>
          <p:nvPr/>
        </p:nvGrpSpPr>
        <p:grpSpPr bwMode="auto">
          <a:xfrm rot="10800000">
            <a:off x="3669404" y="2631959"/>
            <a:ext cx="227838" cy="188671"/>
            <a:chOff x="3604" y="5685"/>
            <a:chExt cx="299" cy="224"/>
          </a:xfrm>
        </p:grpSpPr>
        <p:cxnSp>
          <p:nvCxnSpPr>
            <p:cNvPr id="42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3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34" name="AutoShape 1554"/>
          <p:cNvCxnSpPr>
            <a:cxnSpLocks noChangeShapeType="1"/>
          </p:cNvCxnSpPr>
          <p:nvPr/>
        </p:nvCxnSpPr>
        <p:spPr bwMode="auto">
          <a:xfrm flipV="1">
            <a:off x="2315838" y="2625629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5" name="AutoShape 1557"/>
          <p:cNvCxnSpPr>
            <a:cxnSpLocks noChangeShapeType="1"/>
          </p:cNvCxnSpPr>
          <p:nvPr/>
        </p:nvCxnSpPr>
        <p:spPr bwMode="auto">
          <a:xfrm flipV="1">
            <a:off x="2499352" y="2819787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6" name="AutoShape 1534"/>
          <p:cNvCxnSpPr>
            <a:cxnSpLocks noChangeShapeType="1"/>
          </p:cNvCxnSpPr>
          <p:nvPr/>
        </p:nvCxnSpPr>
        <p:spPr bwMode="auto">
          <a:xfrm flipV="1">
            <a:off x="3528434" y="3110278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7" name="AutoShape 1535"/>
          <p:cNvSpPr>
            <a:spLocks noChangeAspect="1" noChangeArrowheads="1"/>
          </p:cNvSpPr>
          <p:nvPr/>
        </p:nvSpPr>
        <p:spPr bwMode="auto">
          <a:xfrm>
            <a:off x="3441566" y="3176818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38" name="AutoShape 1536"/>
          <p:cNvCxnSpPr>
            <a:cxnSpLocks noChangeShapeType="1"/>
          </p:cNvCxnSpPr>
          <p:nvPr/>
        </p:nvCxnSpPr>
        <p:spPr bwMode="auto">
          <a:xfrm>
            <a:off x="3528434" y="3109436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9" name="AutoShape 1537"/>
          <p:cNvCxnSpPr>
            <a:cxnSpLocks noChangeShapeType="1"/>
          </p:cNvCxnSpPr>
          <p:nvPr/>
        </p:nvCxnSpPr>
        <p:spPr bwMode="auto">
          <a:xfrm>
            <a:off x="3529196" y="3297265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" name="Group 439"/>
          <p:cNvGrpSpPr>
            <a:grpSpLocks/>
          </p:cNvGrpSpPr>
          <p:nvPr/>
        </p:nvGrpSpPr>
        <p:grpSpPr bwMode="auto">
          <a:xfrm rot="10800000">
            <a:off x="2493384" y="3115782"/>
            <a:ext cx="227838" cy="188671"/>
            <a:chOff x="3604" y="5685"/>
            <a:chExt cx="299" cy="224"/>
          </a:xfrm>
        </p:grpSpPr>
        <p:cxnSp>
          <p:nvCxnSpPr>
            <p:cNvPr id="441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2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3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44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5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6" name="AutoShape 1554"/>
          <p:cNvCxnSpPr>
            <a:cxnSpLocks noChangeShapeType="1"/>
          </p:cNvCxnSpPr>
          <p:nvPr/>
        </p:nvCxnSpPr>
        <p:spPr bwMode="auto">
          <a:xfrm flipV="1">
            <a:off x="3491858" y="3112805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7" name="AutoShape 1513"/>
          <p:cNvCxnSpPr>
            <a:cxnSpLocks noChangeShapeType="1"/>
          </p:cNvCxnSpPr>
          <p:nvPr/>
        </p:nvCxnSpPr>
        <p:spPr bwMode="auto">
          <a:xfrm>
            <a:off x="3433056" y="3674390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8" name="Group 447"/>
          <p:cNvGrpSpPr>
            <a:grpSpLocks/>
          </p:cNvGrpSpPr>
          <p:nvPr/>
        </p:nvGrpSpPr>
        <p:grpSpPr bwMode="auto">
          <a:xfrm>
            <a:off x="3502398" y="3578370"/>
            <a:ext cx="175260" cy="186986"/>
            <a:chOff x="2517" y="3095"/>
            <a:chExt cx="230" cy="222"/>
          </a:xfrm>
        </p:grpSpPr>
        <p:cxnSp>
          <p:nvCxnSpPr>
            <p:cNvPr id="44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3" name="Group 452"/>
          <p:cNvGrpSpPr>
            <a:grpSpLocks/>
          </p:cNvGrpSpPr>
          <p:nvPr/>
        </p:nvGrpSpPr>
        <p:grpSpPr bwMode="auto">
          <a:xfrm rot="10800000">
            <a:off x="2494146" y="3584266"/>
            <a:ext cx="175260" cy="186986"/>
            <a:chOff x="2517" y="3095"/>
            <a:chExt cx="230" cy="222"/>
          </a:xfrm>
        </p:grpSpPr>
        <p:cxnSp>
          <p:nvCxnSpPr>
            <p:cNvPr id="454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5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6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7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58" name="AutoShape 1588"/>
          <p:cNvCxnSpPr>
            <a:cxnSpLocks noChangeShapeType="1"/>
          </p:cNvCxnSpPr>
          <p:nvPr/>
        </p:nvCxnSpPr>
        <p:spPr bwMode="auto">
          <a:xfrm>
            <a:off x="2665596" y="3681971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9" name="Elbow Connector 458"/>
          <p:cNvCxnSpPr/>
          <p:nvPr/>
        </p:nvCxnSpPr>
        <p:spPr>
          <a:xfrm rot="16200000" flipH="1">
            <a:off x="2478327" y="3435318"/>
            <a:ext cx="478648" cy="7142"/>
          </a:xfrm>
          <a:prstGeom prst="bentConnector5">
            <a:avLst>
              <a:gd name="adj1" fmla="val -1"/>
              <a:gd name="adj2" fmla="val 1560851"/>
              <a:gd name="adj3" fmla="val 10126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59"/>
          <p:cNvCxnSpPr/>
          <p:nvPr/>
        </p:nvCxnSpPr>
        <p:spPr>
          <a:xfrm rot="10800000" flipV="1">
            <a:off x="3441566" y="3202507"/>
            <a:ext cx="12700" cy="479463"/>
          </a:xfrm>
          <a:prstGeom prst="bentConnector4">
            <a:avLst>
              <a:gd name="adj1" fmla="val 850000"/>
              <a:gd name="adj2" fmla="val 9770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AutoShape 1557"/>
          <p:cNvCxnSpPr>
            <a:cxnSpLocks noChangeShapeType="1"/>
          </p:cNvCxnSpPr>
          <p:nvPr/>
        </p:nvCxnSpPr>
        <p:spPr bwMode="auto">
          <a:xfrm flipV="1">
            <a:off x="3666226" y="2813441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2" name="Elbow Connector 461"/>
          <p:cNvCxnSpPr/>
          <p:nvPr/>
        </p:nvCxnSpPr>
        <p:spPr>
          <a:xfrm flipV="1">
            <a:off x="2500115" y="2506446"/>
            <a:ext cx="1166111" cy="115815"/>
          </a:xfrm>
          <a:prstGeom prst="bentConnector3">
            <a:avLst>
              <a:gd name="adj1" fmla="val -64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AutoShape 1544"/>
          <p:cNvCxnSpPr>
            <a:cxnSpLocks noChangeShapeType="1"/>
          </p:cNvCxnSpPr>
          <p:nvPr/>
        </p:nvCxnSpPr>
        <p:spPr bwMode="auto">
          <a:xfrm flipH="1" flipV="1">
            <a:off x="3666226" y="2509500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4" name="AutoShape 1534"/>
          <p:cNvCxnSpPr>
            <a:cxnSpLocks noChangeShapeType="1"/>
          </p:cNvCxnSpPr>
          <p:nvPr/>
        </p:nvCxnSpPr>
        <p:spPr bwMode="auto">
          <a:xfrm flipV="1">
            <a:off x="2942962" y="2115102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5" name="AutoShape 1535"/>
          <p:cNvSpPr>
            <a:spLocks noChangeAspect="1" noChangeArrowheads="1"/>
          </p:cNvSpPr>
          <p:nvPr/>
        </p:nvSpPr>
        <p:spPr bwMode="auto">
          <a:xfrm>
            <a:off x="2856094" y="218164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66" name="AutoShape 1536"/>
          <p:cNvCxnSpPr>
            <a:cxnSpLocks noChangeShapeType="1"/>
          </p:cNvCxnSpPr>
          <p:nvPr/>
        </p:nvCxnSpPr>
        <p:spPr bwMode="auto">
          <a:xfrm>
            <a:off x="2942962" y="2114260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7" name="AutoShape 1537"/>
          <p:cNvCxnSpPr>
            <a:cxnSpLocks noChangeShapeType="1"/>
          </p:cNvCxnSpPr>
          <p:nvPr/>
        </p:nvCxnSpPr>
        <p:spPr bwMode="auto">
          <a:xfrm>
            <a:off x="2943724" y="2302089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8" name="AutoShape 1554"/>
          <p:cNvCxnSpPr>
            <a:cxnSpLocks noChangeShapeType="1"/>
          </p:cNvCxnSpPr>
          <p:nvPr/>
        </p:nvCxnSpPr>
        <p:spPr bwMode="auto">
          <a:xfrm flipV="1">
            <a:off x="2906386" y="2117629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9" name="AutoShape 1557"/>
          <p:cNvCxnSpPr>
            <a:cxnSpLocks noChangeShapeType="1"/>
          </p:cNvCxnSpPr>
          <p:nvPr/>
        </p:nvCxnSpPr>
        <p:spPr bwMode="auto">
          <a:xfrm flipV="1">
            <a:off x="3087866" y="2302089"/>
            <a:ext cx="762" cy="201061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0" name="AutoShape 1557"/>
          <p:cNvCxnSpPr>
            <a:cxnSpLocks noChangeShapeType="1"/>
          </p:cNvCxnSpPr>
          <p:nvPr/>
        </p:nvCxnSpPr>
        <p:spPr bwMode="auto">
          <a:xfrm flipV="1">
            <a:off x="2501129" y="3301277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" name="AutoShape 1557"/>
          <p:cNvCxnSpPr>
            <a:cxnSpLocks noChangeShapeType="1"/>
          </p:cNvCxnSpPr>
          <p:nvPr/>
        </p:nvCxnSpPr>
        <p:spPr bwMode="auto">
          <a:xfrm flipV="1">
            <a:off x="3667815" y="3297260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2" name="AutoShape 1547"/>
          <p:cNvCxnSpPr>
            <a:cxnSpLocks noChangeShapeType="1"/>
          </p:cNvCxnSpPr>
          <p:nvPr/>
        </p:nvCxnSpPr>
        <p:spPr bwMode="auto">
          <a:xfrm>
            <a:off x="3017638" y="197054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3" name="AutoShape 1548"/>
          <p:cNvCxnSpPr>
            <a:cxnSpLocks noChangeShapeType="1"/>
          </p:cNvCxnSpPr>
          <p:nvPr/>
        </p:nvCxnSpPr>
        <p:spPr bwMode="auto">
          <a:xfrm>
            <a:off x="3082408" y="1979814"/>
            <a:ext cx="762" cy="1255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0" name="AutoShape 1544"/>
          <p:cNvCxnSpPr>
            <a:cxnSpLocks noChangeShapeType="1"/>
          </p:cNvCxnSpPr>
          <p:nvPr/>
        </p:nvCxnSpPr>
        <p:spPr bwMode="auto">
          <a:xfrm flipH="1" flipV="1">
            <a:off x="3672574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" name="AutoShape 1544"/>
          <p:cNvCxnSpPr>
            <a:cxnSpLocks noChangeShapeType="1"/>
          </p:cNvCxnSpPr>
          <p:nvPr/>
        </p:nvCxnSpPr>
        <p:spPr bwMode="auto">
          <a:xfrm flipH="1" flipV="1">
            <a:off x="2497763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2" name="AutoShape 1544"/>
          <p:cNvCxnSpPr>
            <a:cxnSpLocks noChangeShapeType="1"/>
          </p:cNvCxnSpPr>
          <p:nvPr/>
        </p:nvCxnSpPr>
        <p:spPr bwMode="auto">
          <a:xfrm flipH="1">
            <a:off x="2843394" y="3503889"/>
            <a:ext cx="82042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3" name="AutoShape 1544"/>
          <p:cNvCxnSpPr>
            <a:cxnSpLocks noChangeShapeType="1"/>
          </p:cNvCxnSpPr>
          <p:nvPr/>
        </p:nvCxnSpPr>
        <p:spPr bwMode="auto">
          <a:xfrm flipH="1">
            <a:off x="2487416" y="3388528"/>
            <a:ext cx="86525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4" name="AutoShape 1513"/>
          <p:cNvCxnSpPr>
            <a:cxnSpLocks noChangeShapeType="1"/>
          </p:cNvCxnSpPr>
          <p:nvPr/>
        </p:nvCxnSpPr>
        <p:spPr bwMode="auto">
          <a:xfrm>
            <a:off x="1845556" y="3674390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5" name="Group 484"/>
          <p:cNvGrpSpPr>
            <a:grpSpLocks/>
          </p:cNvGrpSpPr>
          <p:nvPr/>
        </p:nvGrpSpPr>
        <p:grpSpPr bwMode="auto">
          <a:xfrm>
            <a:off x="1914898" y="3578370"/>
            <a:ext cx="175260" cy="186986"/>
            <a:chOff x="2517" y="3095"/>
            <a:chExt cx="230" cy="222"/>
          </a:xfrm>
        </p:grpSpPr>
        <p:cxnSp>
          <p:nvCxnSpPr>
            <p:cNvPr id="48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3" name="AutoShape 1544"/>
          <p:cNvCxnSpPr>
            <a:cxnSpLocks noChangeShapeType="1"/>
          </p:cNvCxnSpPr>
          <p:nvPr/>
        </p:nvCxnSpPr>
        <p:spPr bwMode="auto">
          <a:xfrm flipH="1" flipV="1">
            <a:off x="2085074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4" name="Group 493"/>
          <p:cNvGrpSpPr>
            <a:grpSpLocks/>
          </p:cNvGrpSpPr>
          <p:nvPr/>
        </p:nvGrpSpPr>
        <p:grpSpPr bwMode="auto">
          <a:xfrm rot="10800000">
            <a:off x="4018146" y="3584266"/>
            <a:ext cx="175260" cy="186986"/>
            <a:chOff x="2517" y="3095"/>
            <a:chExt cx="230" cy="222"/>
          </a:xfrm>
        </p:grpSpPr>
        <p:cxnSp>
          <p:nvCxnSpPr>
            <p:cNvPr id="495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6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7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8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9" name="AutoShape 1588"/>
          <p:cNvCxnSpPr>
            <a:cxnSpLocks noChangeShapeType="1"/>
          </p:cNvCxnSpPr>
          <p:nvPr/>
        </p:nvCxnSpPr>
        <p:spPr bwMode="auto">
          <a:xfrm>
            <a:off x="4189596" y="3681971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3" name="AutoShape 1544"/>
          <p:cNvCxnSpPr>
            <a:cxnSpLocks noChangeShapeType="1"/>
          </p:cNvCxnSpPr>
          <p:nvPr/>
        </p:nvCxnSpPr>
        <p:spPr bwMode="auto">
          <a:xfrm flipH="1" flipV="1">
            <a:off x="4021763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4" name="Elbow Connector 503"/>
          <p:cNvCxnSpPr/>
          <p:nvPr/>
        </p:nvCxnSpPr>
        <p:spPr>
          <a:xfrm flipV="1">
            <a:off x="2106542" y="3454605"/>
            <a:ext cx="404876" cy="124607"/>
          </a:xfrm>
          <a:prstGeom prst="bentConnector3">
            <a:avLst>
              <a:gd name="adj1" fmla="val -3324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/>
          <p:nvPr/>
        </p:nvCxnSpPr>
        <p:spPr>
          <a:xfrm>
            <a:off x="3681342" y="3419083"/>
            <a:ext cx="334010" cy="166025"/>
          </a:xfrm>
          <a:prstGeom prst="bentConnector3">
            <a:avLst>
              <a:gd name="adj1" fmla="val 9943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AutoShape 1544"/>
          <p:cNvCxnSpPr>
            <a:cxnSpLocks noChangeShapeType="1"/>
          </p:cNvCxnSpPr>
          <p:nvPr/>
        </p:nvCxnSpPr>
        <p:spPr bwMode="auto">
          <a:xfrm>
            <a:off x="2672454" y="2206447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7" name="AutoShape 1544"/>
          <p:cNvCxnSpPr>
            <a:cxnSpLocks noChangeShapeType="1"/>
          </p:cNvCxnSpPr>
          <p:nvPr/>
        </p:nvCxnSpPr>
        <p:spPr bwMode="auto">
          <a:xfrm>
            <a:off x="2074792" y="2712526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8" name="AutoShape 1544"/>
          <p:cNvCxnSpPr>
            <a:cxnSpLocks noChangeShapeType="1"/>
          </p:cNvCxnSpPr>
          <p:nvPr/>
        </p:nvCxnSpPr>
        <p:spPr bwMode="auto">
          <a:xfrm>
            <a:off x="3897468" y="2727557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9" name="AutoShape 1544"/>
          <p:cNvCxnSpPr>
            <a:cxnSpLocks noChangeShapeType="1"/>
          </p:cNvCxnSpPr>
          <p:nvPr/>
        </p:nvCxnSpPr>
        <p:spPr bwMode="auto">
          <a:xfrm>
            <a:off x="1708876" y="3674390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0" name="AutoShape 1544"/>
          <p:cNvCxnSpPr>
            <a:cxnSpLocks noChangeShapeType="1"/>
          </p:cNvCxnSpPr>
          <p:nvPr/>
        </p:nvCxnSpPr>
        <p:spPr bwMode="auto">
          <a:xfrm>
            <a:off x="4221600" y="3680740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1" name="Group 510"/>
          <p:cNvGrpSpPr>
            <a:grpSpLocks/>
          </p:cNvGrpSpPr>
          <p:nvPr/>
        </p:nvGrpSpPr>
        <p:grpSpPr bwMode="auto">
          <a:xfrm rot="5400000">
            <a:off x="2180939" y="4121084"/>
            <a:ext cx="272796" cy="305748"/>
            <a:chOff x="4184" y="5152"/>
            <a:chExt cx="358" cy="363"/>
          </a:xfrm>
        </p:grpSpPr>
        <p:sp>
          <p:nvSpPr>
            <p:cNvPr id="512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3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4" name="AutoShape 1557"/>
          <p:cNvCxnSpPr>
            <a:cxnSpLocks noChangeShapeType="1"/>
            <a:stCxn id="512" idx="3"/>
          </p:cNvCxnSpPr>
          <p:nvPr/>
        </p:nvCxnSpPr>
        <p:spPr bwMode="auto">
          <a:xfrm flipV="1">
            <a:off x="2317337" y="3449335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5" name="Group 514"/>
          <p:cNvGrpSpPr>
            <a:grpSpLocks/>
          </p:cNvGrpSpPr>
          <p:nvPr/>
        </p:nvGrpSpPr>
        <p:grpSpPr bwMode="auto">
          <a:xfrm rot="5400000">
            <a:off x="3718773" y="4090258"/>
            <a:ext cx="272796" cy="305748"/>
            <a:chOff x="4184" y="5152"/>
            <a:chExt cx="358" cy="363"/>
          </a:xfrm>
        </p:grpSpPr>
        <p:sp>
          <p:nvSpPr>
            <p:cNvPr id="516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7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8" name="AutoShape 1557"/>
          <p:cNvCxnSpPr>
            <a:cxnSpLocks noChangeShapeType="1"/>
            <a:stCxn id="516" idx="3"/>
          </p:cNvCxnSpPr>
          <p:nvPr/>
        </p:nvCxnSpPr>
        <p:spPr bwMode="auto">
          <a:xfrm flipV="1">
            <a:off x="3855171" y="3418509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9" name="Elbow Connector 518"/>
          <p:cNvCxnSpPr/>
          <p:nvPr/>
        </p:nvCxnSpPr>
        <p:spPr>
          <a:xfrm rot="5400000">
            <a:off x="2020712" y="4299463"/>
            <a:ext cx="190813" cy="402439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Elbow Connector 519"/>
          <p:cNvCxnSpPr/>
          <p:nvPr/>
        </p:nvCxnSpPr>
        <p:spPr>
          <a:xfrm>
            <a:off x="3855785" y="4372389"/>
            <a:ext cx="1324364" cy="791357"/>
          </a:xfrm>
          <a:prstGeom prst="bentConnector3">
            <a:avLst>
              <a:gd name="adj1" fmla="val -57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074792" y="1490576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2294371" y="1401738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2437781" y="1484226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>
            <a:off x="2236335" y="1401738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1" name="Straight Connector 130"/>
          <p:cNvCxnSpPr/>
          <p:nvPr/>
        </p:nvCxnSpPr>
        <p:spPr>
          <a:xfrm flipV="1">
            <a:off x="3560002" y="1484075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3715042" y="1395237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3858452" y="1477725"/>
            <a:ext cx="229798" cy="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Arc 133"/>
          <p:cNvSpPr/>
          <p:nvPr/>
        </p:nvSpPr>
        <p:spPr>
          <a:xfrm>
            <a:off x="3657006" y="1395237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2575957" y="1484075"/>
            <a:ext cx="100757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AutoShape 1557"/>
          <p:cNvCxnSpPr>
            <a:cxnSpLocks noChangeShapeType="1"/>
          </p:cNvCxnSpPr>
          <p:nvPr/>
        </p:nvCxnSpPr>
        <p:spPr bwMode="auto">
          <a:xfrm flipV="1">
            <a:off x="2074030" y="1484075"/>
            <a:ext cx="762" cy="1237133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6" name="AutoShape 1557"/>
          <p:cNvCxnSpPr>
            <a:cxnSpLocks noChangeShapeType="1"/>
          </p:cNvCxnSpPr>
          <p:nvPr/>
        </p:nvCxnSpPr>
        <p:spPr bwMode="auto">
          <a:xfrm flipV="1">
            <a:off x="4087487" y="1484075"/>
            <a:ext cx="762" cy="1237133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Isosceles Triangle 23"/>
          <p:cNvSpPr/>
          <p:nvPr/>
        </p:nvSpPr>
        <p:spPr>
          <a:xfrm flipV="1">
            <a:off x="3004937" y="1606207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" name="AutoShape 1544"/>
          <p:cNvCxnSpPr>
            <a:cxnSpLocks noChangeShapeType="1"/>
          </p:cNvCxnSpPr>
          <p:nvPr/>
        </p:nvCxnSpPr>
        <p:spPr bwMode="auto">
          <a:xfrm flipH="1" flipV="1">
            <a:off x="3056733" y="1478142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6" name="Isosceles Triangle 155"/>
          <p:cNvSpPr/>
          <p:nvPr/>
        </p:nvSpPr>
        <p:spPr>
          <a:xfrm flipV="1">
            <a:off x="2032859" y="389641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Isosceles Triangle 156"/>
          <p:cNvSpPr/>
          <p:nvPr/>
        </p:nvSpPr>
        <p:spPr>
          <a:xfrm flipV="1">
            <a:off x="2444592" y="3886993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Isosceles Triangle 157"/>
          <p:cNvSpPr/>
          <p:nvPr/>
        </p:nvSpPr>
        <p:spPr>
          <a:xfrm flipV="1">
            <a:off x="3632193" y="389641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Isosceles Triangle 158"/>
          <p:cNvSpPr/>
          <p:nvPr/>
        </p:nvSpPr>
        <p:spPr>
          <a:xfrm flipV="1">
            <a:off x="3973823" y="3886993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4" name="Straight Connector 163"/>
          <p:cNvCxnSpPr/>
          <p:nvPr/>
        </p:nvCxnSpPr>
        <p:spPr>
          <a:xfrm>
            <a:off x="1575512" y="1764559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1795091" y="1675721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1938501" y="1758209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rc 166"/>
          <p:cNvSpPr/>
          <p:nvPr/>
        </p:nvSpPr>
        <p:spPr>
          <a:xfrm>
            <a:off x="1737055" y="1675721"/>
            <a:ext cx="156996" cy="273050"/>
          </a:xfrm>
          <a:prstGeom prst="arc">
            <a:avLst/>
          </a:prstGeom>
          <a:ln w="19050"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8" name="Straight Connector 167"/>
          <p:cNvCxnSpPr/>
          <p:nvPr/>
        </p:nvCxnSpPr>
        <p:spPr>
          <a:xfrm>
            <a:off x="1575512" y="2069609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V="1">
            <a:off x="1795091" y="1980771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1938501" y="2063259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Arc 170"/>
          <p:cNvSpPr/>
          <p:nvPr/>
        </p:nvSpPr>
        <p:spPr>
          <a:xfrm>
            <a:off x="1737055" y="1980771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AutoShape 1557"/>
          <p:cNvCxnSpPr>
            <a:cxnSpLocks noChangeShapeType="1"/>
          </p:cNvCxnSpPr>
          <p:nvPr/>
        </p:nvCxnSpPr>
        <p:spPr bwMode="auto">
          <a:xfrm flipV="1">
            <a:off x="1575512" y="1758904"/>
            <a:ext cx="762" cy="317057"/>
          </a:xfrm>
          <a:prstGeom prst="straightConnector1">
            <a:avLst/>
          </a:prstGeom>
          <a:noFill/>
          <a:ln w="1905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" name="Straight Connector 173"/>
          <p:cNvCxnSpPr/>
          <p:nvPr/>
        </p:nvCxnSpPr>
        <p:spPr>
          <a:xfrm>
            <a:off x="4087487" y="1770911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V="1">
            <a:off x="4307066" y="1682073"/>
            <a:ext cx="143410" cy="888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V="1">
            <a:off x="4450476" y="1764561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rc 176"/>
          <p:cNvSpPr/>
          <p:nvPr/>
        </p:nvSpPr>
        <p:spPr>
          <a:xfrm>
            <a:off x="4249030" y="1682073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8" name="Straight Connector 177"/>
          <p:cNvCxnSpPr/>
          <p:nvPr/>
        </p:nvCxnSpPr>
        <p:spPr>
          <a:xfrm>
            <a:off x="4087487" y="2075961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V="1">
            <a:off x="4307066" y="1987123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V="1">
            <a:off x="4450476" y="2069611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Arc 180"/>
          <p:cNvSpPr/>
          <p:nvPr/>
        </p:nvSpPr>
        <p:spPr>
          <a:xfrm>
            <a:off x="4249030" y="1987123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3" name="AutoShape 1557"/>
          <p:cNvCxnSpPr>
            <a:cxnSpLocks noChangeShapeType="1"/>
          </p:cNvCxnSpPr>
          <p:nvPr/>
        </p:nvCxnSpPr>
        <p:spPr bwMode="auto">
          <a:xfrm flipV="1">
            <a:off x="4604630" y="1746203"/>
            <a:ext cx="762" cy="317057"/>
          </a:xfrm>
          <a:prstGeom prst="straightConnector1">
            <a:avLst/>
          </a:prstGeom>
          <a:noFill/>
          <a:ln w="1905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6" name="Straight Connector 185"/>
          <p:cNvCxnSpPr/>
          <p:nvPr/>
        </p:nvCxnSpPr>
        <p:spPr>
          <a:xfrm flipV="1">
            <a:off x="1414476" y="1911995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V="1">
            <a:off x="4602316" y="1904730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1" name="Group 190"/>
          <p:cNvGrpSpPr>
            <a:grpSpLocks/>
          </p:cNvGrpSpPr>
          <p:nvPr/>
        </p:nvGrpSpPr>
        <p:grpSpPr bwMode="auto">
          <a:xfrm rot="10800000">
            <a:off x="4590632" y="2682470"/>
            <a:ext cx="227838" cy="188671"/>
            <a:chOff x="3604" y="5685"/>
            <a:chExt cx="299" cy="224"/>
          </a:xfrm>
        </p:grpSpPr>
        <p:cxnSp>
          <p:nvCxnSpPr>
            <p:cNvPr id="192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3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95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6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8" name="Group 197"/>
          <p:cNvGrpSpPr>
            <a:grpSpLocks/>
          </p:cNvGrpSpPr>
          <p:nvPr/>
        </p:nvGrpSpPr>
        <p:grpSpPr bwMode="auto">
          <a:xfrm rot="10800000">
            <a:off x="4594620" y="3032913"/>
            <a:ext cx="227838" cy="188671"/>
            <a:chOff x="3604" y="5685"/>
            <a:chExt cx="299" cy="224"/>
          </a:xfrm>
        </p:grpSpPr>
        <p:cxnSp>
          <p:nvCxnSpPr>
            <p:cNvPr id="19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0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0" name="Elbow Connector 29"/>
          <p:cNvCxnSpPr/>
          <p:nvPr/>
        </p:nvCxnSpPr>
        <p:spPr>
          <a:xfrm rot="10800000">
            <a:off x="3665666" y="2503151"/>
            <a:ext cx="918572" cy="128829"/>
          </a:xfrm>
          <a:prstGeom prst="bentConnector3">
            <a:avLst>
              <a:gd name="adj1" fmla="val -255"/>
            </a:avLst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AutoShape 1544"/>
          <p:cNvCxnSpPr>
            <a:cxnSpLocks noChangeShapeType="1"/>
          </p:cNvCxnSpPr>
          <p:nvPr/>
        </p:nvCxnSpPr>
        <p:spPr bwMode="auto">
          <a:xfrm flipH="1" flipV="1">
            <a:off x="4585105" y="2563514"/>
            <a:ext cx="3940" cy="122479"/>
          </a:xfrm>
          <a:prstGeom prst="straightConnector1">
            <a:avLst/>
          </a:prstGeom>
          <a:noFill/>
          <a:ln w="1270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 flipH="1" flipV="1">
            <a:off x="4600261" y="2876824"/>
            <a:ext cx="1231" cy="155038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" name="AutoShape 1544"/>
          <p:cNvCxnSpPr>
            <a:cxnSpLocks noChangeShapeType="1"/>
          </p:cNvCxnSpPr>
          <p:nvPr/>
        </p:nvCxnSpPr>
        <p:spPr bwMode="auto">
          <a:xfrm flipH="1">
            <a:off x="3666988" y="2954343"/>
            <a:ext cx="933888" cy="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6" name="Elbow Connector 325"/>
          <p:cNvCxnSpPr/>
          <p:nvPr/>
        </p:nvCxnSpPr>
        <p:spPr>
          <a:xfrm flipV="1">
            <a:off x="4015352" y="3259401"/>
            <a:ext cx="571535" cy="159108"/>
          </a:xfrm>
          <a:prstGeom prst="bentConnector3">
            <a:avLst>
              <a:gd name="adj1" fmla="val 102812"/>
            </a:avLst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AutoShape 1544"/>
          <p:cNvCxnSpPr>
            <a:cxnSpLocks noChangeShapeType="1"/>
          </p:cNvCxnSpPr>
          <p:nvPr/>
        </p:nvCxnSpPr>
        <p:spPr bwMode="auto">
          <a:xfrm flipV="1">
            <a:off x="4593604" y="3216718"/>
            <a:ext cx="1016" cy="125552"/>
          </a:xfrm>
          <a:prstGeom prst="straightConnector1">
            <a:avLst/>
          </a:prstGeom>
          <a:noFill/>
          <a:ln w="1270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2" name="Elbow Connector 331"/>
          <p:cNvCxnSpPr>
            <a:stCxn id="194" idx="2"/>
          </p:cNvCxnSpPr>
          <p:nvPr/>
        </p:nvCxnSpPr>
        <p:spPr>
          <a:xfrm>
            <a:off x="4818470" y="2778068"/>
            <a:ext cx="88709" cy="338557"/>
          </a:xfrm>
          <a:prstGeom prst="bentConnector2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 flipV="1">
            <a:off x="4810774" y="3128584"/>
            <a:ext cx="96405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16200000">
            <a:off x="5202926" y="5152092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72" name="AutoShape 1534"/>
          <p:cNvCxnSpPr>
            <a:cxnSpLocks noChangeShapeType="1"/>
          </p:cNvCxnSpPr>
          <p:nvPr/>
        </p:nvCxnSpPr>
        <p:spPr bwMode="auto">
          <a:xfrm flipV="1">
            <a:off x="5503414" y="4765459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3" name="AutoShape 1535"/>
          <p:cNvSpPr>
            <a:spLocks noChangeAspect="1" noChangeArrowheads="1"/>
          </p:cNvSpPr>
          <p:nvPr/>
        </p:nvSpPr>
        <p:spPr bwMode="auto">
          <a:xfrm>
            <a:off x="5416546" y="4831999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74" name="AutoShape 1536"/>
          <p:cNvCxnSpPr>
            <a:cxnSpLocks noChangeShapeType="1"/>
          </p:cNvCxnSpPr>
          <p:nvPr/>
        </p:nvCxnSpPr>
        <p:spPr bwMode="auto">
          <a:xfrm>
            <a:off x="5503414" y="4764617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5" name="AutoShape 1537"/>
          <p:cNvCxnSpPr>
            <a:cxnSpLocks noChangeShapeType="1"/>
          </p:cNvCxnSpPr>
          <p:nvPr/>
        </p:nvCxnSpPr>
        <p:spPr bwMode="auto">
          <a:xfrm>
            <a:off x="5504176" y="4952446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" name="AutoShape 1554"/>
          <p:cNvCxnSpPr>
            <a:cxnSpLocks noChangeShapeType="1"/>
          </p:cNvCxnSpPr>
          <p:nvPr/>
        </p:nvCxnSpPr>
        <p:spPr bwMode="auto">
          <a:xfrm flipV="1">
            <a:off x="5466838" y="4767986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7" name="AutoShape 1557"/>
          <p:cNvCxnSpPr>
            <a:cxnSpLocks noChangeShapeType="1"/>
          </p:cNvCxnSpPr>
          <p:nvPr/>
        </p:nvCxnSpPr>
        <p:spPr bwMode="auto">
          <a:xfrm flipV="1">
            <a:off x="5648318" y="4952446"/>
            <a:ext cx="762" cy="201061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8" name="AutoShape 1547"/>
          <p:cNvCxnSpPr>
            <a:cxnSpLocks noChangeShapeType="1"/>
          </p:cNvCxnSpPr>
          <p:nvPr/>
        </p:nvCxnSpPr>
        <p:spPr bwMode="auto">
          <a:xfrm>
            <a:off x="5578090" y="4620905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9" name="AutoShape 1548"/>
          <p:cNvCxnSpPr>
            <a:cxnSpLocks noChangeShapeType="1"/>
          </p:cNvCxnSpPr>
          <p:nvPr/>
        </p:nvCxnSpPr>
        <p:spPr bwMode="auto">
          <a:xfrm>
            <a:off x="5642860" y="4630171"/>
            <a:ext cx="762" cy="12550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0" name="AutoShape 1544"/>
          <p:cNvCxnSpPr>
            <a:cxnSpLocks noChangeShapeType="1"/>
          </p:cNvCxnSpPr>
          <p:nvPr/>
        </p:nvCxnSpPr>
        <p:spPr bwMode="auto">
          <a:xfrm>
            <a:off x="5232906" y="4856804"/>
            <a:ext cx="190782" cy="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2" name="Group 281"/>
          <p:cNvGrpSpPr>
            <a:grpSpLocks/>
          </p:cNvGrpSpPr>
          <p:nvPr/>
        </p:nvGrpSpPr>
        <p:grpSpPr bwMode="auto">
          <a:xfrm>
            <a:off x="5948153" y="5003192"/>
            <a:ext cx="272796" cy="305748"/>
            <a:chOff x="4184" y="5152"/>
            <a:chExt cx="358" cy="363"/>
          </a:xfrm>
        </p:grpSpPr>
        <p:sp>
          <p:nvSpPr>
            <p:cNvPr id="283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84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C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285" name="AutoShape 1513"/>
          <p:cNvCxnSpPr>
            <a:cxnSpLocks noChangeShapeType="1"/>
            <a:stCxn id="283" idx="3"/>
          </p:cNvCxnSpPr>
          <p:nvPr/>
        </p:nvCxnSpPr>
        <p:spPr bwMode="auto">
          <a:xfrm flipH="1">
            <a:off x="5383208" y="5156066"/>
            <a:ext cx="564945" cy="513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7" name="Group 286"/>
          <p:cNvGrpSpPr>
            <a:grpSpLocks/>
          </p:cNvGrpSpPr>
          <p:nvPr/>
        </p:nvGrpSpPr>
        <p:grpSpPr bwMode="auto">
          <a:xfrm rot="5400000">
            <a:off x="6463740" y="4802928"/>
            <a:ext cx="175260" cy="186986"/>
            <a:chOff x="2517" y="3095"/>
            <a:chExt cx="230" cy="222"/>
          </a:xfrm>
        </p:grpSpPr>
        <p:cxnSp>
          <p:nvCxnSpPr>
            <p:cNvPr id="28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9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0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1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2" name="Group 291"/>
          <p:cNvGrpSpPr>
            <a:grpSpLocks/>
          </p:cNvGrpSpPr>
          <p:nvPr/>
        </p:nvGrpSpPr>
        <p:grpSpPr bwMode="auto">
          <a:xfrm rot="16200000">
            <a:off x="6439136" y="5323083"/>
            <a:ext cx="227838" cy="188671"/>
            <a:chOff x="3604" y="5685"/>
            <a:chExt cx="299" cy="224"/>
          </a:xfrm>
        </p:grpSpPr>
        <p:cxnSp>
          <p:nvCxnSpPr>
            <p:cNvPr id="293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4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5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96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9" name="Elbow Connector 98"/>
          <p:cNvCxnSpPr/>
          <p:nvPr/>
        </p:nvCxnSpPr>
        <p:spPr>
          <a:xfrm rot="16200000" flipV="1">
            <a:off x="6245159" y="5096221"/>
            <a:ext cx="336574" cy="88864"/>
          </a:xfrm>
          <a:prstGeom prst="bentConnector3">
            <a:avLst>
              <a:gd name="adj1" fmla="val 947"/>
            </a:avLst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AutoShape 1544"/>
          <p:cNvCxnSpPr>
            <a:cxnSpLocks noChangeShapeType="1"/>
          </p:cNvCxnSpPr>
          <p:nvPr/>
        </p:nvCxnSpPr>
        <p:spPr bwMode="auto">
          <a:xfrm>
            <a:off x="6369014" y="497988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" name="AutoShape 1544"/>
          <p:cNvCxnSpPr>
            <a:cxnSpLocks noChangeShapeType="1"/>
          </p:cNvCxnSpPr>
          <p:nvPr/>
        </p:nvCxnSpPr>
        <p:spPr bwMode="auto">
          <a:xfrm>
            <a:off x="6220949" y="5158633"/>
            <a:ext cx="148065" cy="5113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4" name="AutoShape 1534"/>
          <p:cNvCxnSpPr>
            <a:cxnSpLocks noChangeShapeType="1"/>
          </p:cNvCxnSpPr>
          <p:nvPr/>
        </p:nvCxnSpPr>
        <p:spPr bwMode="auto">
          <a:xfrm flipV="1">
            <a:off x="6893940" y="4324152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5" name="AutoShape 1535"/>
          <p:cNvSpPr>
            <a:spLocks noChangeAspect="1" noChangeArrowheads="1"/>
          </p:cNvSpPr>
          <p:nvPr/>
        </p:nvSpPr>
        <p:spPr bwMode="auto">
          <a:xfrm>
            <a:off x="6807072" y="439069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16" name="AutoShape 1536"/>
          <p:cNvCxnSpPr>
            <a:cxnSpLocks noChangeShapeType="1"/>
          </p:cNvCxnSpPr>
          <p:nvPr/>
        </p:nvCxnSpPr>
        <p:spPr bwMode="auto">
          <a:xfrm>
            <a:off x="6893940" y="4323310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" name="AutoShape 1537"/>
          <p:cNvCxnSpPr>
            <a:cxnSpLocks noChangeShapeType="1"/>
          </p:cNvCxnSpPr>
          <p:nvPr/>
        </p:nvCxnSpPr>
        <p:spPr bwMode="auto">
          <a:xfrm>
            <a:off x="6894702" y="4511139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6" name="AutoShape 1554"/>
          <p:cNvCxnSpPr>
            <a:cxnSpLocks noChangeShapeType="1"/>
          </p:cNvCxnSpPr>
          <p:nvPr/>
        </p:nvCxnSpPr>
        <p:spPr bwMode="auto">
          <a:xfrm flipV="1">
            <a:off x="6857364" y="4326679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" name="Straight Connector 360"/>
          <p:cNvCxnSpPr/>
          <p:nvPr/>
        </p:nvCxnSpPr>
        <p:spPr>
          <a:xfrm flipV="1">
            <a:off x="6850902" y="4058283"/>
            <a:ext cx="751698" cy="6445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AutoShape 1544"/>
          <p:cNvCxnSpPr>
            <a:cxnSpLocks noChangeShapeType="1"/>
          </p:cNvCxnSpPr>
          <p:nvPr/>
        </p:nvCxnSpPr>
        <p:spPr bwMode="auto">
          <a:xfrm flipH="1" flipV="1">
            <a:off x="7032878" y="4061555"/>
            <a:ext cx="6062" cy="259825"/>
          </a:xfrm>
          <a:prstGeom prst="straightConnector1">
            <a:avLst/>
          </a:prstGeom>
          <a:noFill/>
          <a:ln w="1905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1" name="AutoShape 1513"/>
          <p:cNvCxnSpPr>
            <a:cxnSpLocks noChangeShapeType="1"/>
          </p:cNvCxnSpPr>
          <p:nvPr/>
        </p:nvCxnSpPr>
        <p:spPr bwMode="auto">
          <a:xfrm>
            <a:off x="6788013" y="5830633"/>
            <a:ext cx="54102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72" name="Group 371"/>
          <p:cNvGrpSpPr>
            <a:grpSpLocks/>
          </p:cNvGrpSpPr>
          <p:nvPr/>
        </p:nvGrpSpPr>
        <p:grpSpPr bwMode="auto">
          <a:xfrm>
            <a:off x="6857355" y="5734613"/>
            <a:ext cx="175260" cy="186986"/>
            <a:chOff x="2517" y="3095"/>
            <a:chExt cx="230" cy="222"/>
          </a:xfrm>
        </p:grpSpPr>
        <p:cxnSp>
          <p:nvCxnSpPr>
            <p:cNvPr id="373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4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5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6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77" name="AutoShape 1544"/>
          <p:cNvCxnSpPr>
            <a:cxnSpLocks noChangeShapeType="1"/>
          </p:cNvCxnSpPr>
          <p:nvPr/>
        </p:nvCxnSpPr>
        <p:spPr bwMode="auto">
          <a:xfrm flipH="1" flipV="1">
            <a:off x="7027531" y="5920757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0" name="Isosceles Triangle 379"/>
          <p:cNvSpPr/>
          <p:nvPr/>
        </p:nvSpPr>
        <p:spPr>
          <a:xfrm flipV="1">
            <a:off x="6975316" y="6052659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7" name="AutoShape 1513"/>
          <p:cNvCxnSpPr>
            <a:cxnSpLocks noChangeShapeType="1"/>
          </p:cNvCxnSpPr>
          <p:nvPr/>
        </p:nvCxnSpPr>
        <p:spPr bwMode="auto">
          <a:xfrm>
            <a:off x="7243443" y="5280987"/>
            <a:ext cx="54102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8" name="AutoShape 1544"/>
          <p:cNvCxnSpPr>
            <a:cxnSpLocks noChangeShapeType="1"/>
          </p:cNvCxnSpPr>
          <p:nvPr/>
        </p:nvCxnSpPr>
        <p:spPr bwMode="auto">
          <a:xfrm>
            <a:off x="6659682" y="5280987"/>
            <a:ext cx="620212" cy="90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0" name="AutoShape 1544"/>
          <p:cNvCxnSpPr>
            <a:cxnSpLocks noChangeShapeType="1"/>
          </p:cNvCxnSpPr>
          <p:nvPr/>
        </p:nvCxnSpPr>
        <p:spPr bwMode="auto">
          <a:xfrm>
            <a:off x="6646981" y="4968408"/>
            <a:ext cx="620212" cy="90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1" name="AutoShape 1557"/>
          <p:cNvCxnSpPr>
            <a:cxnSpLocks noChangeShapeType="1"/>
          </p:cNvCxnSpPr>
          <p:nvPr/>
        </p:nvCxnSpPr>
        <p:spPr bwMode="auto">
          <a:xfrm flipH="1" flipV="1">
            <a:off x="7036573" y="4516967"/>
            <a:ext cx="5563" cy="4610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2" name="AutoShape 1557"/>
          <p:cNvCxnSpPr>
            <a:cxnSpLocks noChangeShapeType="1"/>
          </p:cNvCxnSpPr>
          <p:nvPr/>
        </p:nvCxnSpPr>
        <p:spPr bwMode="auto">
          <a:xfrm flipH="1" flipV="1">
            <a:off x="7028585" y="5278460"/>
            <a:ext cx="5563" cy="4610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5" name="AutoShape 1557"/>
          <p:cNvCxnSpPr>
            <a:cxnSpLocks noChangeShapeType="1"/>
          </p:cNvCxnSpPr>
          <p:nvPr/>
        </p:nvCxnSpPr>
        <p:spPr bwMode="auto">
          <a:xfrm flipV="1">
            <a:off x="5290175" y="5343938"/>
            <a:ext cx="762" cy="201061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7" name="AutoShape 1513"/>
          <p:cNvCxnSpPr>
            <a:cxnSpLocks noChangeShapeType="1"/>
          </p:cNvCxnSpPr>
          <p:nvPr/>
        </p:nvCxnSpPr>
        <p:spPr bwMode="auto">
          <a:xfrm flipH="1">
            <a:off x="6264993" y="4416883"/>
            <a:ext cx="564945" cy="513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8" name="AutoShape 1513"/>
          <p:cNvCxnSpPr>
            <a:cxnSpLocks noChangeShapeType="1"/>
          </p:cNvCxnSpPr>
          <p:nvPr/>
        </p:nvCxnSpPr>
        <p:spPr bwMode="auto">
          <a:xfrm flipH="1">
            <a:off x="6264368" y="5833983"/>
            <a:ext cx="564945" cy="513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" name="AutoShape 1557"/>
          <p:cNvCxnSpPr>
            <a:cxnSpLocks noChangeShapeType="1"/>
          </p:cNvCxnSpPr>
          <p:nvPr/>
        </p:nvCxnSpPr>
        <p:spPr bwMode="auto">
          <a:xfrm flipH="1" flipV="1">
            <a:off x="6553055" y="4428013"/>
            <a:ext cx="1519" cy="3815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" name="AutoShape 1557"/>
          <p:cNvCxnSpPr>
            <a:cxnSpLocks noChangeShapeType="1"/>
          </p:cNvCxnSpPr>
          <p:nvPr/>
        </p:nvCxnSpPr>
        <p:spPr bwMode="auto">
          <a:xfrm flipV="1">
            <a:off x="6545176" y="5516355"/>
            <a:ext cx="1" cy="320194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9" name="Elbow Connector 218"/>
          <p:cNvCxnSpPr/>
          <p:nvPr/>
        </p:nvCxnSpPr>
        <p:spPr>
          <a:xfrm>
            <a:off x="4922417" y="2947346"/>
            <a:ext cx="2581960" cy="2146301"/>
          </a:xfrm>
          <a:prstGeom prst="bentConnector4">
            <a:avLst>
              <a:gd name="adj1" fmla="val 146117"/>
              <a:gd name="adj2" fmla="val 102130"/>
            </a:avLst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553"/>
          <p:cNvCxnSpPr/>
          <p:nvPr/>
        </p:nvCxnSpPr>
        <p:spPr>
          <a:xfrm flipV="1">
            <a:off x="5190725" y="3108970"/>
            <a:ext cx="154154" cy="1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/>
          <p:cNvCxnSpPr/>
          <p:nvPr/>
        </p:nvCxnSpPr>
        <p:spPr>
          <a:xfrm flipV="1">
            <a:off x="5190725" y="3170253"/>
            <a:ext cx="154154" cy="1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Isosceles Triangle 555"/>
          <p:cNvSpPr/>
          <p:nvPr/>
        </p:nvSpPr>
        <p:spPr>
          <a:xfrm flipV="1">
            <a:off x="5212066" y="3285448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AutoShape 1544"/>
          <p:cNvCxnSpPr>
            <a:cxnSpLocks noChangeShapeType="1"/>
          </p:cNvCxnSpPr>
          <p:nvPr/>
        </p:nvCxnSpPr>
        <p:spPr bwMode="auto">
          <a:xfrm flipH="1" flipV="1">
            <a:off x="5263862" y="3157383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8" name="AutoShape 1544"/>
          <p:cNvCxnSpPr>
            <a:cxnSpLocks noChangeShapeType="1"/>
          </p:cNvCxnSpPr>
          <p:nvPr/>
        </p:nvCxnSpPr>
        <p:spPr bwMode="auto">
          <a:xfrm flipH="1" flipV="1">
            <a:off x="5263862" y="2955479"/>
            <a:ext cx="3940" cy="15570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825" y="1401738"/>
            <a:ext cx="20478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9" name="TextBox 258"/>
              <p:cNvSpPr txBox="1"/>
              <p:nvPr/>
            </p:nvSpPr>
            <p:spPr>
              <a:xfrm>
                <a:off x="2258184" y="2012523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59" name="TextBox 2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8184" y="2012523"/>
                <a:ext cx="465192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5" name="TextBox 264"/>
          <p:cNvSpPr txBox="1"/>
          <p:nvPr/>
        </p:nvSpPr>
        <p:spPr>
          <a:xfrm>
            <a:off x="2056666" y="1087460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6" name="TextBox 265"/>
              <p:cNvSpPr txBox="1"/>
              <p:nvPr/>
            </p:nvSpPr>
            <p:spPr>
              <a:xfrm>
                <a:off x="4679393" y="1764562"/>
                <a:ext cx="45557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𝐁𝐋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6" name="TextBox 2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393" y="1764562"/>
                <a:ext cx="455573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7" name="TextBox 266"/>
              <p:cNvSpPr txBox="1"/>
              <p:nvPr/>
            </p:nvSpPr>
            <p:spPr>
              <a:xfrm>
                <a:off x="4336182" y="3472239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67" name="TextBox 2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6182" y="3472239"/>
                <a:ext cx="465192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8" name="TextBox 267"/>
          <p:cNvSpPr txBox="1"/>
          <p:nvPr/>
        </p:nvSpPr>
        <p:spPr>
          <a:xfrm>
            <a:off x="1708876" y="4570760"/>
            <a:ext cx="54694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OUT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9" name="TextBox 268"/>
              <p:cNvSpPr txBox="1"/>
              <p:nvPr/>
            </p:nvSpPr>
            <p:spPr>
              <a:xfrm>
                <a:off x="3335554" y="4540292"/>
                <a:ext cx="603050" cy="308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𝐎𝐔𝐓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69" name="TextBox 2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5554" y="4540292"/>
                <a:ext cx="603050" cy="30822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0" name="TextBox 269"/>
          <p:cNvSpPr txBox="1"/>
          <p:nvPr/>
        </p:nvSpPr>
        <p:spPr>
          <a:xfrm>
            <a:off x="2288412" y="2582466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M5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3475986" y="2588219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M6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2305270" y="3540075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3469508" y="3535890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2289428" y="3065271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M3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3467220" y="3060180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M4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0" name="TextBox 299"/>
              <p:cNvSpPr txBox="1"/>
              <p:nvPr/>
            </p:nvSpPr>
            <p:spPr>
              <a:xfrm>
                <a:off x="1314938" y="3495666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00" name="TextBox 2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4938" y="3495666"/>
                <a:ext cx="465192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1" name="TextBox 300"/>
          <p:cNvSpPr txBox="1"/>
          <p:nvPr/>
        </p:nvSpPr>
        <p:spPr>
          <a:xfrm>
            <a:off x="3496447" y="1069856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1421556" y="1396014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1502508" y="2074470"/>
            <a:ext cx="4732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1042490" y="1763543"/>
            <a:ext cx="40107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BL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4088471" y="1410547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4142168" y="2094842"/>
            <a:ext cx="4732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4309182" y="2622434"/>
            <a:ext cx="49404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MC2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4322048" y="2981755"/>
            <a:ext cx="49404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MC1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cxnSp>
        <p:nvCxnSpPr>
          <p:cNvPr id="311" name="AutoShape 1544"/>
          <p:cNvCxnSpPr>
            <a:cxnSpLocks noChangeShapeType="1"/>
          </p:cNvCxnSpPr>
          <p:nvPr/>
        </p:nvCxnSpPr>
        <p:spPr bwMode="auto">
          <a:xfrm flipV="1">
            <a:off x="4593604" y="3216718"/>
            <a:ext cx="1016" cy="12555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2" name="TextBox 311"/>
              <p:cNvSpPr txBox="1"/>
              <p:nvPr/>
            </p:nvSpPr>
            <p:spPr>
              <a:xfrm>
                <a:off x="4748786" y="4694630"/>
                <a:ext cx="530915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𝐄𝐍𝐈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2" name="TextBox 3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8786" y="4694630"/>
                <a:ext cx="530915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3" name="TextBox 312"/>
          <p:cNvSpPr txBox="1"/>
          <p:nvPr/>
        </p:nvSpPr>
        <p:spPr>
          <a:xfrm>
            <a:off x="6829938" y="4283516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M11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5068482" y="5531338"/>
            <a:ext cx="53572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ENO</a:t>
            </a:r>
            <a:endParaRPr lang="en-US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5781599" y="4115733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4" name="TextBox 323"/>
              <p:cNvSpPr txBox="1"/>
              <p:nvPr/>
            </p:nvSpPr>
            <p:spPr>
              <a:xfrm>
                <a:off x="5674593" y="5712150"/>
                <a:ext cx="694421" cy="308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𝐄𝐍𝐑𝟐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24" name="TextBox 3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4593" y="5712150"/>
                <a:ext cx="694421" cy="30822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8" name="TextBox 327"/>
          <p:cNvSpPr txBox="1"/>
          <p:nvPr/>
        </p:nvSpPr>
        <p:spPr>
          <a:xfrm>
            <a:off x="6823084" y="5692975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M12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5456143" y="4718304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M13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5310380" y="2949954"/>
            <a:ext cx="39466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Cp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cxnSp>
        <p:nvCxnSpPr>
          <p:cNvPr id="342" name="AutoShape 1544"/>
          <p:cNvCxnSpPr>
            <a:cxnSpLocks noChangeShapeType="1"/>
          </p:cNvCxnSpPr>
          <p:nvPr/>
        </p:nvCxnSpPr>
        <p:spPr bwMode="auto">
          <a:xfrm flipH="1" flipV="1">
            <a:off x="7494818" y="5897897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3" name="Isosceles Triangle 342"/>
          <p:cNvSpPr/>
          <p:nvPr/>
        </p:nvSpPr>
        <p:spPr>
          <a:xfrm flipV="1">
            <a:off x="7441647" y="602037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4" name="AutoShape 1534"/>
          <p:cNvCxnSpPr>
            <a:cxnSpLocks noChangeShapeType="1"/>
          </p:cNvCxnSpPr>
          <p:nvPr/>
        </p:nvCxnSpPr>
        <p:spPr bwMode="auto">
          <a:xfrm flipV="1">
            <a:off x="7354061" y="4869275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5" name="AutoShape 1535"/>
          <p:cNvSpPr>
            <a:spLocks noChangeAspect="1" noChangeArrowheads="1"/>
          </p:cNvSpPr>
          <p:nvPr/>
        </p:nvSpPr>
        <p:spPr bwMode="auto">
          <a:xfrm>
            <a:off x="7267193" y="4935815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46" name="AutoShape 1536"/>
          <p:cNvCxnSpPr>
            <a:cxnSpLocks noChangeShapeType="1"/>
          </p:cNvCxnSpPr>
          <p:nvPr/>
        </p:nvCxnSpPr>
        <p:spPr bwMode="auto">
          <a:xfrm>
            <a:off x="7354061" y="4868433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7" name="AutoShape 1537"/>
          <p:cNvCxnSpPr>
            <a:cxnSpLocks noChangeShapeType="1"/>
          </p:cNvCxnSpPr>
          <p:nvPr/>
        </p:nvCxnSpPr>
        <p:spPr bwMode="auto">
          <a:xfrm>
            <a:off x="7354823" y="5056262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" name="AutoShape 1554"/>
          <p:cNvCxnSpPr>
            <a:cxnSpLocks noChangeShapeType="1"/>
          </p:cNvCxnSpPr>
          <p:nvPr/>
        </p:nvCxnSpPr>
        <p:spPr bwMode="auto">
          <a:xfrm flipV="1">
            <a:off x="7317485" y="4871802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9" name="AutoShape 1513"/>
          <p:cNvCxnSpPr>
            <a:cxnSpLocks noChangeShapeType="1"/>
          </p:cNvCxnSpPr>
          <p:nvPr/>
        </p:nvCxnSpPr>
        <p:spPr bwMode="auto">
          <a:xfrm>
            <a:off x="7243443" y="5280987"/>
            <a:ext cx="54102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50" name="Group 349"/>
          <p:cNvGrpSpPr>
            <a:grpSpLocks/>
          </p:cNvGrpSpPr>
          <p:nvPr/>
        </p:nvGrpSpPr>
        <p:grpSpPr bwMode="auto">
          <a:xfrm>
            <a:off x="7312785" y="5184967"/>
            <a:ext cx="175260" cy="186986"/>
            <a:chOff x="2517" y="3095"/>
            <a:chExt cx="230" cy="222"/>
          </a:xfrm>
        </p:grpSpPr>
        <p:cxnSp>
          <p:nvCxnSpPr>
            <p:cNvPr id="35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60" name="AutoShape 1557"/>
          <p:cNvCxnSpPr>
            <a:cxnSpLocks noChangeShapeType="1"/>
          </p:cNvCxnSpPr>
          <p:nvPr/>
        </p:nvCxnSpPr>
        <p:spPr bwMode="auto">
          <a:xfrm flipV="1">
            <a:off x="7495031" y="5052976"/>
            <a:ext cx="0" cy="131991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" name="AutoShape 1557"/>
          <p:cNvCxnSpPr>
            <a:cxnSpLocks noChangeShapeType="1"/>
          </p:cNvCxnSpPr>
          <p:nvPr/>
        </p:nvCxnSpPr>
        <p:spPr bwMode="auto">
          <a:xfrm flipH="1" flipV="1">
            <a:off x="7478938" y="4058283"/>
            <a:ext cx="11130" cy="81099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" name="AutoShape 1557"/>
          <p:cNvCxnSpPr>
            <a:cxnSpLocks noChangeShapeType="1"/>
          </p:cNvCxnSpPr>
          <p:nvPr/>
        </p:nvCxnSpPr>
        <p:spPr bwMode="auto">
          <a:xfrm flipH="1" flipV="1">
            <a:off x="7485342" y="5371090"/>
            <a:ext cx="8927" cy="55050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3" name="TextBox 392"/>
          <p:cNvSpPr txBox="1"/>
          <p:nvPr/>
        </p:nvSpPr>
        <p:spPr>
          <a:xfrm>
            <a:off x="7301437" y="4816648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M9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7285481" y="5124720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M10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4206643" y="358897"/>
            <a:ext cx="4951819" cy="892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ENO:  The SA resolves based on its intrinsic offset. </a:t>
            </a:r>
          </a:p>
        </p:txBody>
      </p:sp>
      <p:sp>
        <p:nvSpPr>
          <p:cNvPr id="318" name="Flowchart: Connector 317"/>
          <p:cNvSpPr/>
          <p:nvPr/>
        </p:nvSpPr>
        <p:spPr>
          <a:xfrm>
            <a:off x="4621631" y="3682812"/>
            <a:ext cx="3922294" cy="2717987"/>
          </a:xfrm>
          <a:prstGeom prst="flowChartConnector">
            <a:avLst/>
          </a:prstGeom>
          <a:noFill/>
          <a:ln w="158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7318247" y="3120254"/>
            <a:ext cx="114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</a:rPr>
              <a:t>Charge </a:t>
            </a:r>
          </a:p>
          <a:p>
            <a:pPr algn="ctr"/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</a:rPr>
              <a:t>Pump</a:t>
            </a:r>
            <a:endParaRPr lang="en-US" sz="20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8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Rectangle 303"/>
          <p:cNvSpPr/>
          <p:nvPr/>
        </p:nvSpPr>
        <p:spPr>
          <a:xfrm>
            <a:off x="1042490" y="1069856"/>
            <a:ext cx="7834810" cy="5397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Phase 3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cxnSp>
        <p:nvCxnSpPr>
          <p:cNvPr id="424" name="AutoShape 1534"/>
          <p:cNvCxnSpPr>
            <a:cxnSpLocks noChangeShapeType="1"/>
          </p:cNvCxnSpPr>
          <p:nvPr/>
        </p:nvCxnSpPr>
        <p:spPr bwMode="auto">
          <a:xfrm flipV="1">
            <a:off x="2352414" y="2623102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5" name="AutoShape 1535"/>
          <p:cNvSpPr>
            <a:spLocks noChangeAspect="1" noChangeArrowheads="1"/>
          </p:cNvSpPr>
          <p:nvPr/>
        </p:nvSpPr>
        <p:spPr bwMode="auto">
          <a:xfrm>
            <a:off x="2265546" y="268964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26" name="AutoShape 1536"/>
          <p:cNvCxnSpPr>
            <a:cxnSpLocks noChangeShapeType="1"/>
          </p:cNvCxnSpPr>
          <p:nvPr/>
        </p:nvCxnSpPr>
        <p:spPr bwMode="auto">
          <a:xfrm>
            <a:off x="2352414" y="2622260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7" name="AutoShape 1537"/>
          <p:cNvCxnSpPr>
            <a:cxnSpLocks noChangeShapeType="1"/>
          </p:cNvCxnSpPr>
          <p:nvPr/>
        </p:nvCxnSpPr>
        <p:spPr bwMode="auto">
          <a:xfrm>
            <a:off x="2353176" y="2810089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28" name="Group 427"/>
          <p:cNvGrpSpPr>
            <a:grpSpLocks/>
          </p:cNvGrpSpPr>
          <p:nvPr/>
        </p:nvGrpSpPr>
        <p:grpSpPr bwMode="auto">
          <a:xfrm rot="10800000">
            <a:off x="3669404" y="2631959"/>
            <a:ext cx="227838" cy="188671"/>
            <a:chOff x="3604" y="5685"/>
            <a:chExt cx="299" cy="224"/>
          </a:xfrm>
        </p:grpSpPr>
        <p:cxnSp>
          <p:nvCxnSpPr>
            <p:cNvPr id="42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3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34" name="AutoShape 1554"/>
          <p:cNvCxnSpPr>
            <a:cxnSpLocks noChangeShapeType="1"/>
          </p:cNvCxnSpPr>
          <p:nvPr/>
        </p:nvCxnSpPr>
        <p:spPr bwMode="auto">
          <a:xfrm flipV="1">
            <a:off x="2315838" y="2625629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5" name="AutoShape 1557"/>
          <p:cNvCxnSpPr>
            <a:cxnSpLocks noChangeShapeType="1"/>
          </p:cNvCxnSpPr>
          <p:nvPr/>
        </p:nvCxnSpPr>
        <p:spPr bwMode="auto">
          <a:xfrm flipV="1">
            <a:off x="2499352" y="2819787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6" name="AutoShape 1534"/>
          <p:cNvCxnSpPr>
            <a:cxnSpLocks noChangeShapeType="1"/>
          </p:cNvCxnSpPr>
          <p:nvPr/>
        </p:nvCxnSpPr>
        <p:spPr bwMode="auto">
          <a:xfrm flipV="1">
            <a:off x="3528434" y="3110278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7" name="AutoShape 1535"/>
          <p:cNvSpPr>
            <a:spLocks noChangeAspect="1" noChangeArrowheads="1"/>
          </p:cNvSpPr>
          <p:nvPr/>
        </p:nvSpPr>
        <p:spPr bwMode="auto">
          <a:xfrm>
            <a:off x="3441566" y="3176818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38" name="AutoShape 1536"/>
          <p:cNvCxnSpPr>
            <a:cxnSpLocks noChangeShapeType="1"/>
          </p:cNvCxnSpPr>
          <p:nvPr/>
        </p:nvCxnSpPr>
        <p:spPr bwMode="auto">
          <a:xfrm>
            <a:off x="3528434" y="3109436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9" name="AutoShape 1537"/>
          <p:cNvCxnSpPr>
            <a:cxnSpLocks noChangeShapeType="1"/>
          </p:cNvCxnSpPr>
          <p:nvPr/>
        </p:nvCxnSpPr>
        <p:spPr bwMode="auto">
          <a:xfrm>
            <a:off x="3529196" y="3297265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" name="Group 439"/>
          <p:cNvGrpSpPr>
            <a:grpSpLocks/>
          </p:cNvGrpSpPr>
          <p:nvPr/>
        </p:nvGrpSpPr>
        <p:grpSpPr bwMode="auto">
          <a:xfrm rot="10800000">
            <a:off x="2493384" y="3115782"/>
            <a:ext cx="227838" cy="188671"/>
            <a:chOff x="3604" y="5685"/>
            <a:chExt cx="299" cy="224"/>
          </a:xfrm>
        </p:grpSpPr>
        <p:cxnSp>
          <p:nvCxnSpPr>
            <p:cNvPr id="441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2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3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44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5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6" name="AutoShape 1554"/>
          <p:cNvCxnSpPr>
            <a:cxnSpLocks noChangeShapeType="1"/>
          </p:cNvCxnSpPr>
          <p:nvPr/>
        </p:nvCxnSpPr>
        <p:spPr bwMode="auto">
          <a:xfrm flipV="1">
            <a:off x="3491858" y="3112805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7" name="AutoShape 1513"/>
          <p:cNvCxnSpPr>
            <a:cxnSpLocks noChangeShapeType="1"/>
          </p:cNvCxnSpPr>
          <p:nvPr/>
        </p:nvCxnSpPr>
        <p:spPr bwMode="auto">
          <a:xfrm>
            <a:off x="3433056" y="3674390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8" name="Group 447"/>
          <p:cNvGrpSpPr>
            <a:grpSpLocks/>
          </p:cNvGrpSpPr>
          <p:nvPr/>
        </p:nvGrpSpPr>
        <p:grpSpPr bwMode="auto">
          <a:xfrm>
            <a:off x="3502398" y="3578370"/>
            <a:ext cx="175260" cy="186986"/>
            <a:chOff x="2517" y="3095"/>
            <a:chExt cx="230" cy="222"/>
          </a:xfrm>
        </p:grpSpPr>
        <p:cxnSp>
          <p:nvCxnSpPr>
            <p:cNvPr id="44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3" name="Group 452"/>
          <p:cNvGrpSpPr>
            <a:grpSpLocks/>
          </p:cNvGrpSpPr>
          <p:nvPr/>
        </p:nvGrpSpPr>
        <p:grpSpPr bwMode="auto">
          <a:xfrm rot="10800000">
            <a:off x="2494146" y="3584266"/>
            <a:ext cx="175260" cy="186986"/>
            <a:chOff x="2517" y="3095"/>
            <a:chExt cx="230" cy="222"/>
          </a:xfrm>
        </p:grpSpPr>
        <p:cxnSp>
          <p:nvCxnSpPr>
            <p:cNvPr id="454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5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6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7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58" name="AutoShape 1588"/>
          <p:cNvCxnSpPr>
            <a:cxnSpLocks noChangeShapeType="1"/>
          </p:cNvCxnSpPr>
          <p:nvPr/>
        </p:nvCxnSpPr>
        <p:spPr bwMode="auto">
          <a:xfrm>
            <a:off x="2665596" y="3681971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9" name="Elbow Connector 458"/>
          <p:cNvCxnSpPr/>
          <p:nvPr/>
        </p:nvCxnSpPr>
        <p:spPr>
          <a:xfrm rot="16200000" flipH="1">
            <a:off x="2478327" y="3435318"/>
            <a:ext cx="478648" cy="7142"/>
          </a:xfrm>
          <a:prstGeom prst="bentConnector5">
            <a:avLst>
              <a:gd name="adj1" fmla="val -1"/>
              <a:gd name="adj2" fmla="val 1560851"/>
              <a:gd name="adj3" fmla="val 10126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59"/>
          <p:cNvCxnSpPr/>
          <p:nvPr/>
        </p:nvCxnSpPr>
        <p:spPr>
          <a:xfrm rot="10800000" flipV="1">
            <a:off x="3441566" y="3202507"/>
            <a:ext cx="12700" cy="479463"/>
          </a:xfrm>
          <a:prstGeom prst="bentConnector4">
            <a:avLst>
              <a:gd name="adj1" fmla="val 850000"/>
              <a:gd name="adj2" fmla="val 9770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AutoShape 1557"/>
          <p:cNvCxnSpPr>
            <a:cxnSpLocks noChangeShapeType="1"/>
          </p:cNvCxnSpPr>
          <p:nvPr/>
        </p:nvCxnSpPr>
        <p:spPr bwMode="auto">
          <a:xfrm flipV="1">
            <a:off x="3666226" y="2813441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2" name="Elbow Connector 461"/>
          <p:cNvCxnSpPr/>
          <p:nvPr/>
        </p:nvCxnSpPr>
        <p:spPr>
          <a:xfrm flipV="1">
            <a:off x="2500115" y="2506446"/>
            <a:ext cx="1166111" cy="115815"/>
          </a:xfrm>
          <a:prstGeom prst="bentConnector3">
            <a:avLst>
              <a:gd name="adj1" fmla="val -64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AutoShape 1544"/>
          <p:cNvCxnSpPr>
            <a:cxnSpLocks noChangeShapeType="1"/>
          </p:cNvCxnSpPr>
          <p:nvPr/>
        </p:nvCxnSpPr>
        <p:spPr bwMode="auto">
          <a:xfrm flipH="1" flipV="1">
            <a:off x="3666226" y="2509500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4" name="AutoShape 1534"/>
          <p:cNvCxnSpPr>
            <a:cxnSpLocks noChangeShapeType="1"/>
          </p:cNvCxnSpPr>
          <p:nvPr/>
        </p:nvCxnSpPr>
        <p:spPr bwMode="auto">
          <a:xfrm flipV="1">
            <a:off x="2942962" y="2115102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5" name="AutoShape 1535"/>
          <p:cNvSpPr>
            <a:spLocks noChangeAspect="1" noChangeArrowheads="1"/>
          </p:cNvSpPr>
          <p:nvPr/>
        </p:nvSpPr>
        <p:spPr bwMode="auto">
          <a:xfrm>
            <a:off x="2856094" y="218164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66" name="AutoShape 1536"/>
          <p:cNvCxnSpPr>
            <a:cxnSpLocks noChangeShapeType="1"/>
          </p:cNvCxnSpPr>
          <p:nvPr/>
        </p:nvCxnSpPr>
        <p:spPr bwMode="auto">
          <a:xfrm>
            <a:off x="2942962" y="2114260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7" name="AutoShape 1537"/>
          <p:cNvCxnSpPr>
            <a:cxnSpLocks noChangeShapeType="1"/>
          </p:cNvCxnSpPr>
          <p:nvPr/>
        </p:nvCxnSpPr>
        <p:spPr bwMode="auto">
          <a:xfrm>
            <a:off x="2943724" y="2302089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8" name="AutoShape 1554"/>
          <p:cNvCxnSpPr>
            <a:cxnSpLocks noChangeShapeType="1"/>
          </p:cNvCxnSpPr>
          <p:nvPr/>
        </p:nvCxnSpPr>
        <p:spPr bwMode="auto">
          <a:xfrm flipV="1">
            <a:off x="2906386" y="2117629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9" name="AutoShape 1557"/>
          <p:cNvCxnSpPr>
            <a:cxnSpLocks noChangeShapeType="1"/>
          </p:cNvCxnSpPr>
          <p:nvPr/>
        </p:nvCxnSpPr>
        <p:spPr bwMode="auto">
          <a:xfrm flipV="1">
            <a:off x="3087866" y="2302089"/>
            <a:ext cx="762" cy="201061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0" name="AutoShape 1557"/>
          <p:cNvCxnSpPr>
            <a:cxnSpLocks noChangeShapeType="1"/>
          </p:cNvCxnSpPr>
          <p:nvPr/>
        </p:nvCxnSpPr>
        <p:spPr bwMode="auto">
          <a:xfrm flipV="1">
            <a:off x="2501129" y="3301277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" name="AutoShape 1557"/>
          <p:cNvCxnSpPr>
            <a:cxnSpLocks noChangeShapeType="1"/>
          </p:cNvCxnSpPr>
          <p:nvPr/>
        </p:nvCxnSpPr>
        <p:spPr bwMode="auto">
          <a:xfrm flipV="1">
            <a:off x="3667815" y="3297260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2" name="AutoShape 1547"/>
          <p:cNvCxnSpPr>
            <a:cxnSpLocks noChangeShapeType="1"/>
          </p:cNvCxnSpPr>
          <p:nvPr/>
        </p:nvCxnSpPr>
        <p:spPr bwMode="auto">
          <a:xfrm>
            <a:off x="3017638" y="1970548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3" name="AutoShape 1548"/>
          <p:cNvCxnSpPr>
            <a:cxnSpLocks noChangeShapeType="1"/>
          </p:cNvCxnSpPr>
          <p:nvPr/>
        </p:nvCxnSpPr>
        <p:spPr bwMode="auto">
          <a:xfrm>
            <a:off x="3082408" y="1979814"/>
            <a:ext cx="762" cy="12550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0" name="AutoShape 1544"/>
          <p:cNvCxnSpPr>
            <a:cxnSpLocks noChangeShapeType="1"/>
          </p:cNvCxnSpPr>
          <p:nvPr/>
        </p:nvCxnSpPr>
        <p:spPr bwMode="auto">
          <a:xfrm flipH="1" flipV="1">
            <a:off x="3672574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" name="AutoShape 1544"/>
          <p:cNvCxnSpPr>
            <a:cxnSpLocks noChangeShapeType="1"/>
          </p:cNvCxnSpPr>
          <p:nvPr/>
        </p:nvCxnSpPr>
        <p:spPr bwMode="auto">
          <a:xfrm flipH="1" flipV="1">
            <a:off x="2497763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2" name="AutoShape 1544"/>
          <p:cNvCxnSpPr>
            <a:cxnSpLocks noChangeShapeType="1"/>
          </p:cNvCxnSpPr>
          <p:nvPr/>
        </p:nvCxnSpPr>
        <p:spPr bwMode="auto">
          <a:xfrm flipH="1">
            <a:off x="2843394" y="3503889"/>
            <a:ext cx="82042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3" name="AutoShape 1544"/>
          <p:cNvCxnSpPr>
            <a:cxnSpLocks noChangeShapeType="1"/>
          </p:cNvCxnSpPr>
          <p:nvPr/>
        </p:nvCxnSpPr>
        <p:spPr bwMode="auto">
          <a:xfrm flipH="1">
            <a:off x="2487416" y="3388528"/>
            <a:ext cx="86525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4" name="AutoShape 1513"/>
          <p:cNvCxnSpPr>
            <a:cxnSpLocks noChangeShapeType="1"/>
          </p:cNvCxnSpPr>
          <p:nvPr/>
        </p:nvCxnSpPr>
        <p:spPr bwMode="auto">
          <a:xfrm>
            <a:off x="1845556" y="3674390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5" name="Group 484"/>
          <p:cNvGrpSpPr>
            <a:grpSpLocks/>
          </p:cNvGrpSpPr>
          <p:nvPr/>
        </p:nvGrpSpPr>
        <p:grpSpPr bwMode="auto">
          <a:xfrm>
            <a:off x="1914898" y="3578370"/>
            <a:ext cx="175260" cy="186986"/>
            <a:chOff x="2517" y="3095"/>
            <a:chExt cx="230" cy="222"/>
          </a:xfrm>
        </p:grpSpPr>
        <p:cxnSp>
          <p:nvCxnSpPr>
            <p:cNvPr id="48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3" name="AutoShape 1544"/>
          <p:cNvCxnSpPr>
            <a:cxnSpLocks noChangeShapeType="1"/>
          </p:cNvCxnSpPr>
          <p:nvPr/>
        </p:nvCxnSpPr>
        <p:spPr bwMode="auto">
          <a:xfrm flipH="1" flipV="1">
            <a:off x="2085074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4" name="Group 493"/>
          <p:cNvGrpSpPr>
            <a:grpSpLocks/>
          </p:cNvGrpSpPr>
          <p:nvPr/>
        </p:nvGrpSpPr>
        <p:grpSpPr bwMode="auto">
          <a:xfrm rot="10800000">
            <a:off x="4018146" y="3584266"/>
            <a:ext cx="175260" cy="186986"/>
            <a:chOff x="2517" y="3095"/>
            <a:chExt cx="230" cy="222"/>
          </a:xfrm>
        </p:grpSpPr>
        <p:cxnSp>
          <p:nvCxnSpPr>
            <p:cNvPr id="495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6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7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8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9" name="AutoShape 1588"/>
          <p:cNvCxnSpPr>
            <a:cxnSpLocks noChangeShapeType="1"/>
          </p:cNvCxnSpPr>
          <p:nvPr/>
        </p:nvCxnSpPr>
        <p:spPr bwMode="auto">
          <a:xfrm>
            <a:off x="4189596" y="3681971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3" name="AutoShape 1544"/>
          <p:cNvCxnSpPr>
            <a:cxnSpLocks noChangeShapeType="1"/>
          </p:cNvCxnSpPr>
          <p:nvPr/>
        </p:nvCxnSpPr>
        <p:spPr bwMode="auto">
          <a:xfrm flipH="1" flipV="1">
            <a:off x="4021763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4" name="Elbow Connector 503"/>
          <p:cNvCxnSpPr/>
          <p:nvPr/>
        </p:nvCxnSpPr>
        <p:spPr>
          <a:xfrm flipV="1">
            <a:off x="2106542" y="3454605"/>
            <a:ext cx="404876" cy="124607"/>
          </a:xfrm>
          <a:prstGeom prst="bentConnector3">
            <a:avLst>
              <a:gd name="adj1" fmla="val -3324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/>
          <p:nvPr/>
        </p:nvCxnSpPr>
        <p:spPr>
          <a:xfrm>
            <a:off x="3681342" y="3419083"/>
            <a:ext cx="334010" cy="166025"/>
          </a:xfrm>
          <a:prstGeom prst="bentConnector3">
            <a:avLst>
              <a:gd name="adj1" fmla="val 9943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AutoShape 1544"/>
          <p:cNvCxnSpPr>
            <a:cxnSpLocks noChangeShapeType="1"/>
          </p:cNvCxnSpPr>
          <p:nvPr/>
        </p:nvCxnSpPr>
        <p:spPr bwMode="auto">
          <a:xfrm>
            <a:off x="2672454" y="2206447"/>
            <a:ext cx="190782" cy="0"/>
          </a:xfrm>
          <a:prstGeom prst="straightConnector1">
            <a:avLst/>
          </a:prstGeom>
          <a:noFill/>
          <a:ln w="15875">
            <a:solidFill>
              <a:schemeClr val="bg1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7" name="AutoShape 1544"/>
          <p:cNvCxnSpPr>
            <a:cxnSpLocks noChangeShapeType="1"/>
          </p:cNvCxnSpPr>
          <p:nvPr/>
        </p:nvCxnSpPr>
        <p:spPr bwMode="auto">
          <a:xfrm>
            <a:off x="2074792" y="2712526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8" name="AutoShape 1544"/>
          <p:cNvCxnSpPr>
            <a:cxnSpLocks noChangeShapeType="1"/>
          </p:cNvCxnSpPr>
          <p:nvPr/>
        </p:nvCxnSpPr>
        <p:spPr bwMode="auto">
          <a:xfrm>
            <a:off x="3897468" y="2727557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9" name="AutoShape 1544"/>
          <p:cNvCxnSpPr>
            <a:cxnSpLocks noChangeShapeType="1"/>
          </p:cNvCxnSpPr>
          <p:nvPr/>
        </p:nvCxnSpPr>
        <p:spPr bwMode="auto">
          <a:xfrm>
            <a:off x="1708876" y="3674390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0" name="AutoShape 1544"/>
          <p:cNvCxnSpPr>
            <a:cxnSpLocks noChangeShapeType="1"/>
          </p:cNvCxnSpPr>
          <p:nvPr/>
        </p:nvCxnSpPr>
        <p:spPr bwMode="auto">
          <a:xfrm>
            <a:off x="4221600" y="3680740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1" name="Group 510"/>
          <p:cNvGrpSpPr>
            <a:grpSpLocks/>
          </p:cNvGrpSpPr>
          <p:nvPr/>
        </p:nvGrpSpPr>
        <p:grpSpPr bwMode="auto">
          <a:xfrm rot="5400000">
            <a:off x="2180939" y="4121084"/>
            <a:ext cx="272796" cy="305748"/>
            <a:chOff x="4184" y="5152"/>
            <a:chExt cx="358" cy="363"/>
          </a:xfrm>
        </p:grpSpPr>
        <p:sp>
          <p:nvSpPr>
            <p:cNvPr id="512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3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4" name="AutoShape 1557"/>
          <p:cNvCxnSpPr>
            <a:cxnSpLocks noChangeShapeType="1"/>
            <a:stCxn id="512" idx="3"/>
          </p:cNvCxnSpPr>
          <p:nvPr/>
        </p:nvCxnSpPr>
        <p:spPr bwMode="auto">
          <a:xfrm flipV="1">
            <a:off x="2317337" y="3449335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5" name="Group 514"/>
          <p:cNvGrpSpPr>
            <a:grpSpLocks/>
          </p:cNvGrpSpPr>
          <p:nvPr/>
        </p:nvGrpSpPr>
        <p:grpSpPr bwMode="auto">
          <a:xfrm rot="5400000">
            <a:off x="3718773" y="4090258"/>
            <a:ext cx="272796" cy="305748"/>
            <a:chOff x="4184" y="5152"/>
            <a:chExt cx="358" cy="363"/>
          </a:xfrm>
        </p:grpSpPr>
        <p:sp>
          <p:nvSpPr>
            <p:cNvPr id="516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7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8" name="AutoShape 1557"/>
          <p:cNvCxnSpPr>
            <a:cxnSpLocks noChangeShapeType="1"/>
            <a:stCxn id="516" idx="3"/>
          </p:cNvCxnSpPr>
          <p:nvPr/>
        </p:nvCxnSpPr>
        <p:spPr bwMode="auto">
          <a:xfrm flipV="1">
            <a:off x="3855171" y="3418509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9" name="Elbow Connector 518"/>
          <p:cNvCxnSpPr/>
          <p:nvPr/>
        </p:nvCxnSpPr>
        <p:spPr>
          <a:xfrm rot="5400000">
            <a:off x="2020712" y="4299463"/>
            <a:ext cx="190813" cy="402439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Elbow Connector 519"/>
          <p:cNvCxnSpPr/>
          <p:nvPr/>
        </p:nvCxnSpPr>
        <p:spPr>
          <a:xfrm>
            <a:off x="3855785" y="4372389"/>
            <a:ext cx="1324364" cy="791357"/>
          </a:xfrm>
          <a:prstGeom prst="bentConnector3">
            <a:avLst>
              <a:gd name="adj1" fmla="val -57"/>
            </a:avLst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074792" y="1490576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2294371" y="1401738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2437781" y="1484226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>
            <a:off x="2236335" y="1401738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1" name="Straight Connector 130"/>
          <p:cNvCxnSpPr/>
          <p:nvPr/>
        </p:nvCxnSpPr>
        <p:spPr>
          <a:xfrm flipV="1">
            <a:off x="3560002" y="1484075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3715042" y="1395237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3858452" y="1477725"/>
            <a:ext cx="229798" cy="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Arc 133"/>
          <p:cNvSpPr/>
          <p:nvPr/>
        </p:nvSpPr>
        <p:spPr>
          <a:xfrm>
            <a:off x="3657006" y="1395237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2575957" y="1484075"/>
            <a:ext cx="100757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AutoShape 1557"/>
          <p:cNvCxnSpPr>
            <a:cxnSpLocks noChangeShapeType="1"/>
          </p:cNvCxnSpPr>
          <p:nvPr/>
        </p:nvCxnSpPr>
        <p:spPr bwMode="auto">
          <a:xfrm flipV="1">
            <a:off x="2074030" y="1746203"/>
            <a:ext cx="762" cy="97500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6" name="AutoShape 1557"/>
          <p:cNvCxnSpPr>
            <a:cxnSpLocks noChangeShapeType="1"/>
          </p:cNvCxnSpPr>
          <p:nvPr/>
        </p:nvCxnSpPr>
        <p:spPr bwMode="auto">
          <a:xfrm flipV="1">
            <a:off x="4087487" y="1770913"/>
            <a:ext cx="0" cy="95029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Isosceles Triangle 23"/>
          <p:cNvSpPr/>
          <p:nvPr/>
        </p:nvSpPr>
        <p:spPr>
          <a:xfrm flipV="1">
            <a:off x="3004937" y="1606207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" name="AutoShape 1544"/>
          <p:cNvCxnSpPr>
            <a:cxnSpLocks noChangeShapeType="1"/>
          </p:cNvCxnSpPr>
          <p:nvPr/>
        </p:nvCxnSpPr>
        <p:spPr bwMode="auto">
          <a:xfrm flipH="1" flipV="1">
            <a:off x="3056733" y="1478142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6" name="Isosceles Triangle 155"/>
          <p:cNvSpPr/>
          <p:nvPr/>
        </p:nvSpPr>
        <p:spPr>
          <a:xfrm flipV="1">
            <a:off x="2032859" y="389641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Isosceles Triangle 156"/>
          <p:cNvSpPr/>
          <p:nvPr/>
        </p:nvSpPr>
        <p:spPr>
          <a:xfrm flipV="1">
            <a:off x="2444592" y="3886993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Isosceles Triangle 157"/>
          <p:cNvSpPr/>
          <p:nvPr/>
        </p:nvSpPr>
        <p:spPr>
          <a:xfrm flipV="1">
            <a:off x="3632193" y="389641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Isosceles Triangle 158"/>
          <p:cNvSpPr/>
          <p:nvPr/>
        </p:nvSpPr>
        <p:spPr>
          <a:xfrm flipV="1">
            <a:off x="3973823" y="3886993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4" name="Straight Connector 163"/>
          <p:cNvCxnSpPr/>
          <p:nvPr/>
        </p:nvCxnSpPr>
        <p:spPr>
          <a:xfrm>
            <a:off x="1575512" y="1764559"/>
            <a:ext cx="218693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1795091" y="1675721"/>
            <a:ext cx="143410" cy="8884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1938501" y="1758209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rc 166"/>
          <p:cNvSpPr/>
          <p:nvPr/>
        </p:nvSpPr>
        <p:spPr>
          <a:xfrm>
            <a:off x="1737055" y="1675721"/>
            <a:ext cx="156996" cy="273050"/>
          </a:xfrm>
          <a:prstGeom prst="arc">
            <a:avLst/>
          </a:prstGeom>
          <a:ln w="1905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8" name="Straight Connector 167"/>
          <p:cNvCxnSpPr/>
          <p:nvPr/>
        </p:nvCxnSpPr>
        <p:spPr>
          <a:xfrm>
            <a:off x="1575512" y="2069609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V="1">
            <a:off x="1795091" y="1980771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1938501" y="2063259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Arc 170"/>
          <p:cNvSpPr/>
          <p:nvPr/>
        </p:nvSpPr>
        <p:spPr>
          <a:xfrm>
            <a:off x="1737055" y="1980771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AutoShape 1557"/>
          <p:cNvCxnSpPr>
            <a:cxnSpLocks noChangeShapeType="1"/>
          </p:cNvCxnSpPr>
          <p:nvPr/>
        </p:nvCxnSpPr>
        <p:spPr bwMode="auto">
          <a:xfrm flipV="1">
            <a:off x="1568630" y="1758905"/>
            <a:ext cx="7644" cy="152420"/>
          </a:xfrm>
          <a:prstGeom prst="straightConnector1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" name="Straight Connector 173"/>
          <p:cNvCxnSpPr/>
          <p:nvPr/>
        </p:nvCxnSpPr>
        <p:spPr>
          <a:xfrm>
            <a:off x="4087487" y="1770911"/>
            <a:ext cx="218693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V="1">
            <a:off x="4307066" y="1682073"/>
            <a:ext cx="143410" cy="8884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V="1">
            <a:off x="4450476" y="1764561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rc 176"/>
          <p:cNvSpPr/>
          <p:nvPr/>
        </p:nvSpPr>
        <p:spPr>
          <a:xfrm>
            <a:off x="4249030" y="1682073"/>
            <a:ext cx="156996" cy="273050"/>
          </a:xfrm>
          <a:prstGeom prst="arc">
            <a:avLst/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8" name="Straight Connector 177"/>
          <p:cNvCxnSpPr/>
          <p:nvPr/>
        </p:nvCxnSpPr>
        <p:spPr>
          <a:xfrm>
            <a:off x="4087487" y="2075961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V="1">
            <a:off x="4307066" y="1987123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V="1">
            <a:off x="4450476" y="2069611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Arc 180"/>
          <p:cNvSpPr/>
          <p:nvPr/>
        </p:nvSpPr>
        <p:spPr>
          <a:xfrm>
            <a:off x="4249030" y="1987123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3" name="AutoShape 1557"/>
          <p:cNvCxnSpPr>
            <a:cxnSpLocks noChangeShapeType="1"/>
          </p:cNvCxnSpPr>
          <p:nvPr/>
        </p:nvCxnSpPr>
        <p:spPr bwMode="auto">
          <a:xfrm flipV="1">
            <a:off x="4605392" y="1746204"/>
            <a:ext cx="0" cy="165792"/>
          </a:xfrm>
          <a:prstGeom prst="straightConnector1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6" name="Straight Connector 185"/>
          <p:cNvCxnSpPr/>
          <p:nvPr/>
        </p:nvCxnSpPr>
        <p:spPr>
          <a:xfrm flipV="1">
            <a:off x="1414476" y="1911995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V="1">
            <a:off x="4602316" y="1904730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1" name="Group 190"/>
          <p:cNvGrpSpPr>
            <a:grpSpLocks/>
          </p:cNvGrpSpPr>
          <p:nvPr/>
        </p:nvGrpSpPr>
        <p:grpSpPr bwMode="auto">
          <a:xfrm rot="10800000">
            <a:off x="4590632" y="2682470"/>
            <a:ext cx="227838" cy="188671"/>
            <a:chOff x="3604" y="5685"/>
            <a:chExt cx="299" cy="224"/>
          </a:xfrm>
        </p:grpSpPr>
        <p:cxnSp>
          <p:nvCxnSpPr>
            <p:cNvPr id="192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3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C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95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6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8" name="Group 197"/>
          <p:cNvGrpSpPr>
            <a:grpSpLocks/>
          </p:cNvGrpSpPr>
          <p:nvPr/>
        </p:nvGrpSpPr>
        <p:grpSpPr bwMode="auto">
          <a:xfrm rot="10800000">
            <a:off x="4594620" y="3032913"/>
            <a:ext cx="227838" cy="188671"/>
            <a:chOff x="3604" y="5685"/>
            <a:chExt cx="299" cy="224"/>
          </a:xfrm>
        </p:grpSpPr>
        <p:cxnSp>
          <p:nvCxnSpPr>
            <p:cNvPr id="19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C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0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0" name="Elbow Connector 29"/>
          <p:cNvCxnSpPr/>
          <p:nvPr/>
        </p:nvCxnSpPr>
        <p:spPr>
          <a:xfrm rot="16200000" flipV="1">
            <a:off x="4040370" y="2079233"/>
            <a:ext cx="128808" cy="976684"/>
          </a:xfrm>
          <a:prstGeom prst="bentConnector2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AutoShape 1544"/>
          <p:cNvCxnSpPr>
            <a:cxnSpLocks noChangeShapeType="1"/>
          </p:cNvCxnSpPr>
          <p:nvPr/>
        </p:nvCxnSpPr>
        <p:spPr bwMode="auto">
          <a:xfrm flipH="1" flipV="1">
            <a:off x="4585105" y="2563514"/>
            <a:ext cx="3940" cy="12247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 flipH="1" flipV="1">
            <a:off x="4600261" y="2876824"/>
            <a:ext cx="1231" cy="155038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" name="AutoShape 1544"/>
          <p:cNvCxnSpPr>
            <a:cxnSpLocks noChangeShapeType="1"/>
          </p:cNvCxnSpPr>
          <p:nvPr/>
        </p:nvCxnSpPr>
        <p:spPr bwMode="auto">
          <a:xfrm flipH="1">
            <a:off x="3666988" y="2954343"/>
            <a:ext cx="933888" cy="0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6" name="Elbow Connector 325"/>
          <p:cNvCxnSpPr/>
          <p:nvPr/>
        </p:nvCxnSpPr>
        <p:spPr>
          <a:xfrm flipV="1">
            <a:off x="3923023" y="3259401"/>
            <a:ext cx="663864" cy="159682"/>
          </a:xfrm>
          <a:prstGeom prst="bentConnector2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AutoShape 1544"/>
          <p:cNvCxnSpPr>
            <a:cxnSpLocks noChangeShapeType="1"/>
          </p:cNvCxnSpPr>
          <p:nvPr/>
        </p:nvCxnSpPr>
        <p:spPr bwMode="auto">
          <a:xfrm flipV="1">
            <a:off x="4593604" y="3216718"/>
            <a:ext cx="1016" cy="12555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2" name="Elbow Connector 331"/>
          <p:cNvCxnSpPr>
            <a:stCxn id="194" idx="2"/>
          </p:cNvCxnSpPr>
          <p:nvPr/>
        </p:nvCxnSpPr>
        <p:spPr>
          <a:xfrm>
            <a:off x="4818470" y="2778068"/>
            <a:ext cx="88709" cy="338557"/>
          </a:xfrm>
          <a:prstGeom prst="bentConnector2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 flipV="1">
            <a:off x="4810774" y="3128584"/>
            <a:ext cx="96405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16200000">
            <a:off x="5202926" y="5152092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72" name="AutoShape 1534"/>
          <p:cNvCxnSpPr>
            <a:cxnSpLocks noChangeShapeType="1"/>
          </p:cNvCxnSpPr>
          <p:nvPr/>
        </p:nvCxnSpPr>
        <p:spPr bwMode="auto">
          <a:xfrm flipV="1">
            <a:off x="5503414" y="4765459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3" name="AutoShape 1535"/>
          <p:cNvSpPr>
            <a:spLocks noChangeAspect="1" noChangeArrowheads="1"/>
          </p:cNvSpPr>
          <p:nvPr/>
        </p:nvSpPr>
        <p:spPr bwMode="auto">
          <a:xfrm>
            <a:off x="5416546" y="4831999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74" name="AutoShape 1536"/>
          <p:cNvCxnSpPr>
            <a:cxnSpLocks noChangeShapeType="1"/>
          </p:cNvCxnSpPr>
          <p:nvPr/>
        </p:nvCxnSpPr>
        <p:spPr bwMode="auto">
          <a:xfrm>
            <a:off x="5503414" y="4764617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5" name="AutoShape 1537"/>
          <p:cNvCxnSpPr>
            <a:cxnSpLocks noChangeShapeType="1"/>
          </p:cNvCxnSpPr>
          <p:nvPr/>
        </p:nvCxnSpPr>
        <p:spPr bwMode="auto">
          <a:xfrm>
            <a:off x="5504176" y="4952446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" name="AutoShape 1554"/>
          <p:cNvCxnSpPr>
            <a:cxnSpLocks noChangeShapeType="1"/>
          </p:cNvCxnSpPr>
          <p:nvPr/>
        </p:nvCxnSpPr>
        <p:spPr bwMode="auto">
          <a:xfrm flipV="1">
            <a:off x="5466838" y="4767986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7" name="AutoShape 1557"/>
          <p:cNvCxnSpPr>
            <a:cxnSpLocks noChangeShapeType="1"/>
          </p:cNvCxnSpPr>
          <p:nvPr/>
        </p:nvCxnSpPr>
        <p:spPr bwMode="auto">
          <a:xfrm flipV="1">
            <a:off x="5648318" y="4952446"/>
            <a:ext cx="762" cy="201061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8" name="AutoShape 1547"/>
          <p:cNvCxnSpPr>
            <a:cxnSpLocks noChangeShapeType="1"/>
          </p:cNvCxnSpPr>
          <p:nvPr/>
        </p:nvCxnSpPr>
        <p:spPr bwMode="auto">
          <a:xfrm>
            <a:off x="5578090" y="4620905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9" name="AutoShape 1548"/>
          <p:cNvCxnSpPr>
            <a:cxnSpLocks noChangeShapeType="1"/>
          </p:cNvCxnSpPr>
          <p:nvPr/>
        </p:nvCxnSpPr>
        <p:spPr bwMode="auto">
          <a:xfrm>
            <a:off x="5642860" y="4630171"/>
            <a:ext cx="762" cy="12550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0" name="AutoShape 1544"/>
          <p:cNvCxnSpPr>
            <a:cxnSpLocks noChangeShapeType="1"/>
          </p:cNvCxnSpPr>
          <p:nvPr/>
        </p:nvCxnSpPr>
        <p:spPr bwMode="auto">
          <a:xfrm>
            <a:off x="5232906" y="4856804"/>
            <a:ext cx="190782" cy="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2" name="Group 281"/>
          <p:cNvGrpSpPr>
            <a:grpSpLocks/>
          </p:cNvGrpSpPr>
          <p:nvPr/>
        </p:nvGrpSpPr>
        <p:grpSpPr bwMode="auto">
          <a:xfrm>
            <a:off x="5948153" y="5003192"/>
            <a:ext cx="272796" cy="305748"/>
            <a:chOff x="4184" y="5152"/>
            <a:chExt cx="358" cy="363"/>
          </a:xfrm>
        </p:grpSpPr>
        <p:sp>
          <p:nvSpPr>
            <p:cNvPr id="283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84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C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285" name="AutoShape 1513"/>
          <p:cNvCxnSpPr>
            <a:cxnSpLocks noChangeShapeType="1"/>
            <a:stCxn id="283" idx="3"/>
          </p:cNvCxnSpPr>
          <p:nvPr/>
        </p:nvCxnSpPr>
        <p:spPr bwMode="auto">
          <a:xfrm flipH="1">
            <a:off x="5383208" y="5156066"/>
            <a:ext cx="564945" cy="513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7" name="Group 286"/>
          <p:cNvGrpSpPr>
            <a:grpSpLocks/>
          </p:cNvGrpSpPr>
          <p:nvPr/>
        </p:nvGrpSpPr>
        <p:grpSpPr bwMode="auto">
          <a:xfrm rot="5400000">
            <a:off x="6463740" y="4802928"/>
            <a:ext cx="175260" cy="186986"/>
            <a:chOff x="2517" y="3095"/>
            <a:chExt cx="230" cy="222"/>
          </a:xfrm>
        </p:grpSpPr>
        <p:cxnSp>
          <p:nvCxnSpPr>
            <p:cNvPr id="28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9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0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1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2" name="Group 291"/>
          <p:cNvGrpSpPr>
            <a:grpSpLocks/>
          </p:cNvGrpSpPr>
          <p:nvPr/>
        </p:nvGrpSpPr>
        <p:grpSpPr bwMode="auto">
          <a:xfrm rot="16200000">
            <a:off x="6439136" y="5323083"/>
            <a:ext cx="227838" cy="188671"/>
            <a:chOff x="3604" y="5685"/>
            <a:chExt cx="299" cy="224"/>
          </a:xfrm>
        </p:grpSpPr>
        <p:cxnSp>
          <p:nvCxnSpPr>
            <p:cNvPr id="293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4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5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C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96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9" name="Elbow Connector 98"/>
          <p:cNvCxnSpPr/>
          <p:nvPr/>
        </p:nvCxnSpPr>
        <p:spPr>
          <a:xfrm rot="16200000" flipV="1">
            <a:off x="6245159" y="5096221"/>
            <a:ext cx="336574" cy="88864"/>
          </a:xfrm>
          <a:prstGeom prst="bentConnector3">
            <a:avLst>
              <a:gd name="adj1" fmla="val 947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AutoShape 1544"/>
          <p:cNvCxnSpPr>
            <a:cxnSpLocks noChangeShapeType="1"/>
          </p:cNvCxnSpPr>
          <p:nvPr/>
        </p:nvCxnSpPr>
        <p:spPr bwMode="auto">
          <a:xfrm>
            <a:off x="6369014" y="4979884"/>
            <a:ext cx="95391" cy="0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" name="AutoShape 1544"/>
          <p:cNvCxnSpPr>
            <a:cxnSpLocks noChangeShapeType="1"/>
          </p:cNvCxnSpPr>
          <p:nvPr/>
        </p:nvCxnSpPr>
        <p:spPr bwMode="auto">
          <a:xfrm>
            <a:off x="6220949" y="5158633"/>
            <a:ext cx="148065" cy="5113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4" name="AutoShape 1534"/>
          <p:cNvCxnSpPr>
            <a:cxnSpLocks noChangeShapeType="1"/>
          </p:cNvCxnSpPr>
          <p:nvPr/>
        </p:nvCxnSpPr>
        <p:spPr bwMode="auto">
          <a:xfrm flipV="1">
            <a:off x="6893940" y="4324152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5" name="AutoShape 1535"/>
          <p:cNvSpPr>
            <a:spLocks noChangeAspect="1" noChangeArrowheads="1"/>
          </p:cNvSpPr>
          <p:nvPr/>
        </p:nvSpPr>
        <p:spPr bwMode="auto">
          <a:xfrm>
            <a:off x="6807072" y="439069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16" name="AutoShape 1536"/>
          <p:cNvCxnSpPr>
            <a:cxnSpLocks noChangeShapeType="1"/>
          </p:cNvCxnSpPr>
          <p:nvPr/>
        </p:nvCxnSpPr>
        <p:spPr bwMode="auto">
          <a:xfrm>
            <a:off x="6893940" y="4323310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" name="AutoShape 1537"/>
          <p:cNvCxnSpPr>
            <a:cxnSpLocks noChangeShapeType="1"/>
          </p:cNvCxnSpPr>
          <p:nvPr/>
        </p:nvCxnSpPr>
        <p:spPr bwMode="auto">
          <a:xfrm>
            <a:off x="6894702" y="4511139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6" name="AutoShape 1554"/>
          <p:cNvCxnSpPr>
            <a:cxnSpLocks noChangeShapeType="1"/>
          </p:cNvCxnSpPr>
          <p:nvPr/>
        </p:nvCxnSpPr>
        <p:spPr bwMode="auto">
          <a:xfrm flipV="1">
            <a:off x="6857364" y="4326679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" name="Straight Connector 360"/>
          <p:cNvCxnSpPr/>
          <p:nvPr/>
        </p:nvCxnSpPr>
        <p:spPr>
          <a:xfrm flipV="1">
            <a:off x="6850902" y="4058283"/>
            <a:ext cx="751698" cy="6445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AutoShape 1544"/>
          <p:cNvCxnSpPr>
            <a:cxnSpLocks noChangeShapeType="1"/>
          </p:cNvCxnSpPr>
          <p:nvPr/>
        </p:nvCxnSpPr>
        <p:spPr bwMode="auto">
          <a:xfrm flipH="1" flipV="1">
            <a:off x="7032878" y="4061555"/>
            <a:ext cx="6062" cy="259825"/>
          </a:xfrm>
          <a:prstGeom prst="straightConnector1">
            <a:avLst/>
          </a:prstGeom>
          <a:noFill/>
          <a:ln w="1905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0" name="AutoShape 1544"/>
          <p:cNvCxnSpPr>
            <a:cxnSpLocks noChangeShapeType="1"/>
          </p:cNvCxnSpPr>
          <p:nvPr/>
        </p:nvCxnSpPr>
        <p:spPr bwMode="auto">
          <a:xfrm flipH="1" flipV="1">
            <a:off x="7494818" y="5897897"/>
            <a:ext cx="3940" cy="122479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1" name="AutoShape 1513"/>
          <p:cNvCxnSpPr>
            <a:cxnSpLocks noChangeShapeType="1"/>
          </p:cNvCxnSpPr>
          <p:nvPr/>
        </p:nvCxnSpPr>
        <p:spPr bwMode="auto">
          <a:xfrm>
            <a:off x="6788013" y="5830633"/>
            <a:ext cx="54102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72" name="Group 371"/>
          <p:cNvGrpSpPr>
            <a:grpSpLocks/>
          </p:cNvGrpSpPr>
          <p:nvPr/>
        </p:nvGrpSpPr>
        <p:grpSpPr bwMode="auto">
          <a:xfrm>
            <a:off x="6857355" y="5734613"/>
            <a:ext cx="175260" cy="186986"/>
            <a:chOff x="2517" y="3095"/>
            <a:chExt cx="230" cy="222"/>
          </a:xfrm>
        </p:grpSpPr>
        <p:cxnSp>
          <p:nvCxnSpPr>
            <p:cNvPr id="373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4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5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6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77" name="AutoShape 1544"/>
          <p:cNvCxnSpPr>
            <a:cxnSpLocks noChangeShapeType="1"/>
          </p:cNvCxnSpPr>
          <p:nvPr/>
        </p:nvCxnSpPr>
        <p:spPr bwMode="auto">
          <a:xfrm flipH="1" flipV="1">
            <a:off x="7027531" y="5920757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0" name="Isosceles Triangle 379"/>
          <p:cNvSpPr/>
          <p:nvPr/>
        </p:nvSpPr>
        <p:spPr>
          <a:xfrm flipV="1">
            <a:off x="6975316" y="6052659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Isosceles Triangle 380"/>
          <p:cNvSpPr/>
          <p:nvPr/>
        </p:nvSpPr>
        <p:spPr>
          <a:xfrm flipV="1">
            <a:off x="7441647" y="602037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2" name="AutoShape 1534"/>
          <p:cNvCxnSpPr>
            <a:cxnSpLocks noChangeShapeType="1"/>
          </p:cNvCxnSpPr>
          <p:nvPr/>
        </p:nvCxnSpPr>
        <p:spPr bwMode="auto">
          <a:xfrm flipV="1">
            <a:off x="7354061" y="4869275"/>
            <a:ext cx="762" cy="18698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3" name="AutoShape 1535"/>
          <p:cNvSpPr>
            <a:spLocks noChangeAspect="1" noChangeArrowheads="1"/>
          </p:cNvSpPr>
          <p:nvPr/>
        </p:nvSpPr>
        <p:spPr bwMode="auto">
          <a:xfrm>
            <a:off x="7267193" y="4935815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C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84" name="AutoShape 1536"/>
          <p:cNvCxnSpPr>
            <a:cxnSpLocks noChangeShapeType="1"/>
          </p:cNvCxnSpPr>
          <p:nvPr/>
        </p:nvCxnSpPr>
        <p:spPr bwMode="auto">
          <a:xfrm>
            <a:off x="7354061" y="4868433"/>
            <a:ext cx="140208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5" name="AutoShape 1537"/>
          <p:cNvCxnSpPr>
            <a:cxnSpLocks noChangeShapeType="1"/>
          </p:cNvCxnSpPr>
          <p:nvPr/>
        </p:nvCxnSpPr>
        <p:spPr bwMode="auto">
          <a:xfrm>
            <a:off x="7354823" y="5056262"/>
            <a:ext cx="140208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6" name="AutoShape 1554"/>
          <p:cNvCxnSpPr>
            <a:cxnSpLocks noChangeShapeType="1"/>
          </p:cNvCxnSpPr>
          <p:nvPr/>
        </p:nvCxnSpPr>
        <p:spPr bwMode="auto">
          <a:xfrm flipV="1">
            <a:off x="7317485" y="4871802"/>
            <a:ext cx="762" cy="18698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7" name="AutoShape 1513"/>
          <p:cNvCxnSpPr>
            <a:cxnSpLocks noChangeShapeType="1"/>
          </p:cNvCxnSpPr>
          <p:nvPr/>
        </p:nvCxnSpPr>
        <p:spPr bwMode="auto">
          <a:xfrm>
            <a:off x="7243443" y="5280987"/>
            <a:ext cx="54102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88" name="Group 387"/>
          <p:cNvGrpSpPr>
            <a:grpSpLocks/>
          </p:cNvGrpSpPr>
          <p:nvPr/>
        </p:nvGrpSpPr>
        <p:grpSpPr bwMode="auto">
          <a:xfrm>
            <a:off x="7312785" y="5184967"/>
            <a:ext cx="175260" cy="186986"/>
            <a:chOff x="2517" y="3095"/>
            <a:chExt cx="230" cy="222"/>
          </a:xfrm>
        </p:grpSpPr>
        <p:cxnSp>
          <p:nvCxnSpPr>
            <p:cNvPr id="38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94" name="AutoShape 1557"/>
          <p:cNvCxnSpPr>
            <a:cxnSpLocks noChangeShapeType="1"/>
          </p:cNvCxnSpPr>
          <p:nvPr/>
        </p:nvCxnSpPr>
        <p:spPr bwMode="auto">
          <a:xfrm flipV="1">
            <a:off x="7495031" y="5052976"/>
            <a:ext cx="0" cy="131991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7" name="AutoShape 1557"/>
          <p:cNvCxnSpPr>
            <a:cxnSpLocks noChangeShapeType="1"/>
          </p:cNvCxnSpPr>
          <p:nvPr/>
        </p:nvCxnSpPr>
        <p:spPr bwMode="auto">
          <a:xfrm flipH="1" flipV="1">
            <a:off x="7478938" y="4058283"/>
            <a:ext cx="11130" cy="81099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8" name="AutoShape 1544"/>
          <p:cNvCxnSpPr>
            <a:cxnSpLocks noChangeShapeType="1"/>
          </p:cNvCxnSpPr>
          <p:nvPr/>
        </p:nvCxnSpPr>
        <p:spPr bwMode="auto">
          <a:xfrm>
            <a:off x="6659682" y="5280987"/>
            <a:ext cx="620212" cy="90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0" name="AutoShape 1544"/>
          <p:cNvCxnSpPr>
            <a:cxnSpLocks noChangeShapeType="1"/>
          </p:cNvCxnSpPr>
          <p:nvPr/>
        </p:nvCxnSpPr>
        <p:spPr bwMode="auto">
          <a:xfrm>
            <a:off x="6646981" y="4968408"/>
            <a:ext cx="620212" cy="90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1" name="AutoShape 1557"/>
          <p:cNvCxnSpPr>
            <a:cxnSpLocks noChangeShapeType="1"/>
          </p:cNvCxnSpPr>
          <p:nvPr/>
        </p:nvCxnSpPr>
        <p:spPr bwMode="auto">
          <a:xfrm flipH="1" flipV="1">
            <a:off x="7036573" y="4516967"/>
            <a:ext cx="5563" cy="4610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2" name="AutoShape 1557"/>
          <p:cNvCxnSpPr>
            <a:cxnSpLocks noChangeShapeType="1"/>
          </p:cNvCxnSpPr>
          <p:nvPr/>
        </p:nvCxnSpPr>
        <p:spPr bwMode="auto">
          <a:xfrm flipH="1" flipV="1">
            <a:off x="7028585" y="5278460"/>
            <a:ext cx="5563" cy="4610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3" name="AutoShape 1557"/>
          <p:cNvCxnSpPr>
            <a:cxnSpLocks noChangeShapeType="1"/>
          </p:cNvCxnSpPr>
          <p:nvPr/>
        </p:nvCxnSpPr>
        <p:spPr bwMode="auto">
          <a:xfrm flipH="1" flipV="1">
            <a:off x="7485342" y="5371090"/>
            <a:ext cx="8927" cy="58804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5" name="AutoShape 1557"/>
          <p:cNvCxnSpPr>
            <a:cxnSpLocks noChangeShapeType="1"/>
          </p:cNvCxnSpPr>
          <p:nvPr/>
        </p:nvCxnSpPr>
        <p:spPr bwMode="auto">
          <a:xfrm flipV="1">
            <a:off x="5290175" y="5343938"/>
            <a:ext cx="762" cy="201061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7" name="AutoShape 1513"/>
          <p:cNvCxnSpPr>
            <a:cxnSpLocks noChangeShapeType="1"/>
          </p:cNvCxnSpPr>
          <p:nvPr/>
        </p:nvCxnSpPr>
        <p:spPr bwMode="auto">
          <a:xfrm flipH="1">
            <a:off x="6264993" y="4416883"/>
            <a:ext cx="564945" cy="513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8" name="AutoShape 1513"/>
          <p:cNvCxnSpPr>
            <a:cxnSpLocks noChangeShapeType="1"/>
          </p:cNvCxnSpPr>
          <p:nvPr/>
        </p:nvCxnSpPr>
        <p:spPr bwMode="auto">
          <a:xfrm flipH="1">
            <a:off x="6264368" y="5833983"/>
            <a:ext cx="564945" cy="513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" name="AutoShape 1557"/>
          <p:cNvCxnSpPr>
            <a:cxnSpLocks noChangeShapeType="1"/>
          </p:cNvCxnSpPr>
          <p:nvPr/>
        </p:nvCxnSpPr>
        <p:spPr bwMode="auto">
          <a:xfrm flipH="1" flipV="1">
            <a:off x="6553055" y="4428013"/>
            <a:ext cx="1519" cy="3815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" name="AutoShape 1557"/>
          <p:cNvCxnSpPr>
            <a:cxnSpLocks noChangeShapeType="1"/>
          </p:cNvCxnSpPr>
          <p:nvPr/>
        </p:nvCxnSpPr>
        <p:spPr bwMode="auto">
          <a:xfrm flipV="1">
            <a:off x="6545176" y="5516355"/>
            <a:ext cx="1" cy="320194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9" name="Elbow Connector 218"/>
          <p:cNvCxnSpPr/>
          <p:nvPr/>
        </p:nvCxnSpPr>
        <p:spPr>
          <a:xfrm>
            <a:off x="4922417" y="2947346"/>
            <a:ext cx="2581960" cy="2146301"/>
          </a:xfrm>
          <a:prstGeom prst="bentConnector4">
            <a:avLst>
              <a:gd name="adj1" fmla="val 146117"/>
              <a:gd name="adj2" fmla="val 102130"/>
            </a:avLst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553"/>
          <p:cNvCxnSpPr/>
          <p:nvPr/>
        </p:nvCxnSpPr>
        <p:spPr>
          <a:xfrm flipV="1">
            <a:off x="5190725" y="3108970"/>
            <a:ext cx="154154" cy="1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/>
          <p:cNvCxnSpPr/>
          <p:nvPr/>
        </p:nvCxnSpPr>
        <p:spPr>
          <a:xfrm flipV="1">
            <a:off x="5190725" y="3170253"/>
            <a:ext cx="154154" cy="1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Isosceles Triangle 555"/>
          <p:cNvSpPr/>
          <p:nvPr/>
        </p:nvSpPr>
        <p:spPr>
          <a:xfrm flipV="1">
            <a:off x="5212066" y="3285448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AutoShape 1544"/>
          <p:cNvCxnSpPr>
            <a:cxnSpLocks noChangeShapeType="1"/>
          </p:cNvCxnSpPr>
          <p:nvPr/>
        </p:nvCxnSpPr>
        <p:spPr bwMode="auto">
          <a:xfrm flipH="1" flipV="1">
            <a:off x="5263862" y="3157383"/>
            <a:ext cx="3940" cy="122479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8" name="AutoShape 1544"/>
          <p:cNvCxnSpPr>
            <a:cxnSpLocks noChangeShapeType="1"/>
          </p:cNvCxnSpPr>
          <p:nvPr/>
        </p:nvCxnSpPr>
        <p:spPr bwMode="auto">
          <a:xfrm flipH="1" flipV="1">
            <a:off x="5263862" y="2955479"/>
            <a:ext cx="3940" cy="155709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825" y="1401738"/>
            <a:ext cx="20478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43" name="Straight Connector 242"/>
          <p:cNvCxnSpPr/>
          <p:nvPr/>
        </p:nvCxnSpPr>
        <p:spPr>
          <a:xfrm>
            <a:off x="4087487" y="1484075"/>
            <a:ext cx="933" cy="26212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/>
          <p:nvPr/>
        </p:nvCxnSpPr>
        <p:spPr>
          <a:xfrm>
            <a:off x="2088147" y="1494085"/>
            <a:ext cx="933" cy="26212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>
            <a:off x="1584615" y="1919513"/>
            <a:ext cx="0" cy="15009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>
            <a:off x="4611261" y="1904378"/>
            <a:ext cx="0" cy="15009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0" name="TextBox 249"/>
              <p:cNvSpPr txBox="1"/>
              <p:nvPr/>
            </p:nvSpPr>
            <p:spPr>
              <a:xfrm>
                <a:off x="2258184" y="2012523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50" name="TextBox 2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8184" y="2012523"/>
                <a:ext cx="465192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1" name="TextBox 250"/>
          <p:cNvSpPr txBox="1"/>
          <p:nvPr/>
        </p:nvSpPr>
        <p:spPr>
          <a:xfrm>
            <a:off x="2056666" y="1087460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3" name="TextBox 252"/>
              <p:cNvSpPr txBox="1"/>
              <p:nvPr/>
            </p:nvSpPr>
            <p:spPr>
              <a:xfrm>
                <a:off x="4679393" y="1764562"/>
                <a:ext cx="45557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𝐁𝐋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53" name="TextBox 2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393" y="1764562"/>
                <a:ext cx="455573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4" name="TextBox 253"/>
              <p:cNvSpPr txBox="1"/>
              <p:nvPr/>
            </p:nvSpPr>
            <p:spPr>
              <a:xfrm>
                <a:off x="4336182" y="3472239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54" name="TextBox 2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6182" y="3472239"/>
                <a:ext cx="465192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5" name="TextBox 254"/>
          <p:cNvSpPr txBox="1"/>
          <p:nvPr/>
        </p:nvSpPr>
        <p:spPr>
          <a:xfrm>
            <a:off x="1708876" y="4570760"/>
            <a:ext cx="54694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OUT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6" name="TextBox 255"/>
              <p:cNvSpPr txBox="1"/>
              <p:nvPr/>
            </p:nvSpPr>
            <p:spPr>
              <a:xfrm>
                <a:off x="3335554" y="4540292"/>
                <a:ext cx="603050" cy="308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𝐎𝐔𝐓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56" name="TextBox 2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5554" y="4540292"/>
                <a:ext cx="603050" cy="30822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7" name="TextBox 256"/>
          <p:cNvSpPr txBox="1"/>
          <p:nvPr/>
        </p:nvSpPr>
        <p:spPr>
          <a:xfrm>
            <a:off x="2288412" y="2582466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M5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3475986" y="2588219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M6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2305270" y="3540075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3469508" y="3535890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2289428" y="3065271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M3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3467220" y="3060180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M4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8" name="TextBox 267"/>
              <p:cNvSpPr txBox="1"/>
              <p:nvPr/>
            </p:nvSpPr>
            <p:spPr>
              <a:xfrm>
                <a:off x="1314938" y="3495666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68" name="TextBox 2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4938" y="3495666"/>
                <a:ext cx="465192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9" name="TextBox 268"/>
          <p:cNvSpPr txBox="1"/>
          <p:nvPr/>
        </p:nvSpPr>
        <p:spPr>
          <a:xfrm>
            <a:off x="3496447" y="1069856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1421556" y="1396014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1502508" y="2074470"/>
            <a:ext cx="4732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042490" y="1763543"/>
            <a:ext cx="40107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BL</a:t>
            </a:r>
            <a:endParaRPr lang="en-US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4088471" y="1410547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4142168" y="2094842"/>
            <a:ext cx="4732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4309182" y="2622434"/>
            <a:ext cx="49404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MC2</a:t>
            </a:r>
            <a:endParaRPr lang="en-US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4322048" y="2981755"/>
            <a:ext cx="49404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MC1</a:t>
            </a:r>
            <a:endParaRPr lang="en-US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01" name="AutoShape 1544"/>
          <p:cNvCxnSpPr>
            <a:cxnSpLocks noChangeShapeType="1"/>
          </p:cNvCxnSpPr>
          <p:nvPr/>
        </p:nvCxnSpPr>
        <p:spPr bwMode="auto">
          <a:xfrm flipV="1">
            <a:off x="4593604" y="3216718"/>
            <a:ext cx="1016" cy="12555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2" name="TextBox 301"/>
              <p:cNvSpPr txBox="1"/>
              <p:nvPr/>
            </p:nvSpPr>
            <p:spPr>
              <a:xfrm>
                <a:off x="4748786" y="4694630"/>
                <a:ext cx="530915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𝐄𝐍𝐈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2" name="TextBox 3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8786" y="4694630"/>
                <a:ext cx="530915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3" name="TextBox 302"/>
          <p:cNvSpPr txBox="1"/>
          <p:nvPr/>
        </p:nvSpPr>
        <p:spPr>
          <a:xfrm>
            <a:off x="6829938" y="4283516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M11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5068482" y="5531338"/>
            <a:ext cx="53572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ENO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674593" y="4225642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0" name="TextBox 309"/>
              <p:cNvSpPr txBox="1"/>
              <p:nvPr/>
            </p:nvSpPr>
            <p:spPr>
              <a:xfrm>
                <a:off x="5674593" y="5712150"/>
                <a:ext cx="694421" cy="308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𝐄𝐍𝐑𝟐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10" name="TextBox 3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4593" y="5712150"/>
                <a:ext cx="694421" cy="30822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3" name="TextBox 312"/>
          <p:cNvSpPr txBox="1"/>
          <p:nvPr/>
        </p:nvSpPr>
        <p:spPr>
          <a:xfrm>
            <a:off x="6823084" y="5692975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M12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5456143" y="4718304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M13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5310380" y="2949954"/>
            <a:ext cx="39466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Cp</a:t>
            </a:r>
            <a:endParaRPr lang="en-US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7301437" y="4816648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M9</a:t>
            </a:r>
            <a:endParaRPr lang="en-US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7285481" y="5124720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M10</a:t>
            </a:r>
            <a:endParaRPr lang="en-US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4206643" y="358897"/>
            <a:ext cx="4823057" cy="892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ER2</a:t>
            </a:r>
            <a:r>
              <a:rPr lang="en-US" sz="26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: The differential input is applied to the sense amp. </a:t>
            </a:r>
          </a:p>
        </p:txBody>
      </p:sp>
      <p:sp>
        <p:nvSpPr>
          <p:cNvPr id="311" name="Flowchart: Connector 310"/>
          <p:cNvSpPr/>
          <p:nvPr/>
        </p:nvSpPr>
        <p:spPr>
          <a:xfrm>
            <a:off x="4621631" y="3682812"/>
            <a:ext cx="3922294" cy="2717987"/>
          </a:xfrm>
          <a:prstGeom prst="flowChartConnector">
            <a:avLst/>
          </a:prstGeom>
          <a:noFill/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TextBox 311"/>
          <p:cNvSpPr txBox="1"/>
          <p:nvPr/>
        </p:nvSpPr>
        <p:spPr>
          <a:xfrm>
            <a:off x="7318247" y="3120254"/>
            <a:ext cx="114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Charge </a:t>
            </a:r>
          </a:p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Pump</a:t>
            </a:r>
            <a:endParaRPr lang="en-US" sz="2000" b="1" dirty="0">
              <a:solidFill>
                <a:srgbClr val="00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5861055" y="2810088"/>
            <a:ext cx="92340" cy="200025"/>
          </a:xfrm>
          <a:prstGeom prst="straightConnector1">
            <a:avLst/>
          </a:prstGeom>
          <a:ln w="15875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Arrow Connector 317"/>
          <p:cNvCxnSpPr/>
          <p:nvPr/>
        </p:nvCxnSpPr>
        <p:spPr>
          <a:xfrm flipH="1">
            <a:off x="6023488" y="2902956"/>
            <a:ext cx="100329" cy="214313"/>
          </a:xfrm>
          <a:prstGeom prst="straightConnector1">
            <a:avLst/>
          </a:prstGeom>
          <a:ln w="15875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>
            <a:off x="6069894" y="251847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∆v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93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6CF8A-7E8E-45B3-B75C-3A782E3594E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22300" y="1456689"/>
            <a:ext cx="41212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FF3300"/>
                </a:solidFill>
              </a:rPr>
              <a:t>SRAM are used in implantable devices</a:t>
            </a:r>
          </a:p>
          <a:p>
            <a:pPr marL="285750" indent="-285750" eaLnBrk="1" hangingPunct="1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</a:rPr>
              <a:t>Contribute significantly to the total System-on-chip (SOC) power consumption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346" y="2982910"/>
            <a:ext cx="55816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707966" y="5538312"/>
            <a:ext cx="275766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SRAM Power Consumption (1)</a:t>
            </a:r>
            <a:endParaRPr lang="en-US" sz="15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7548" y="6518197"/>
            <a:ext cx="756280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N. </a:t>
            </a:r>
            <a:r>
              <a:rPr lang="en-US" sz="1000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Verma</a:t>
            </a:r>
            <a:r>
              <a:rPr lang="en-US" sz="1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Phd</a:t>
            </a:r>
            <a:r>
              <a:rPr lang="en-US" sz="1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thesis</a:t>
            </a:r>
            <a:endParaRPr lang="en-US" sz="1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039170" y="2598257"/>
            <a:ext cx="3886385" cy="2960690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Rectangle 301"/>
          <p:cNvSpPr/>
          <p:nvPr/>
        </p:nvSpPr>
        <p:spPr>
          <a:xfrm>
            <a:off x="1042490" y="1069856"/>
            <a:ext cx="7834810" cy="5397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Phase 4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cxnSp>
        <p:nvCxnSpPr>
          <p:cNvPr id="424" name="AutoShape 1534"/>
          <p:cNvCxnSpPr>
            <a:cxnSpLocks noChangeShapeType="1"/>
          </p:cNvCxnSpPr>
          <p:nvPr/>
        </p:nvCxnSpPr>
        <p:spPr bwMode="auto">
          <a:xfrm flipV="1">
            <a:off x="2352414" y="2623102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5" name="AutoShape 1535"/>
          <p:cNvSpPr>
            <a:spLocks noChangeAspect="1" noChangeArrowheads="1"/>
          </p:cNvSpPr>
          <p:nvPr/>
        </p:nvSpPr>
        <p:spPr bwMode="auto">
          <a:xfrm>
            <a:off x="2265546" y="268964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26" name="AutoShape 1536"/>
          <p:cNvCxnSpPr>
            <a:cxnSpLocks noChangeShapeType="1"/>
          </p:cNvCxnSpPr>
          <p:nvPr/>
        </p:nvCxnSpPr>
        <p:spPr bwMode="auto">
          <a:xfrm>
            <a:off x="2352414" y="2622260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7" name="AutoShape 1537"/>
          <p:cNvCxnSpPr>
            <a:cxnSpLocks noChangeShapeType="1"/>
          </p:cNvCxnSpPr>
          <p:nvPr/>
        </p:nvCxnSpPr>
        <p:spPr bwMode="auto">
          <a:xfrm>
            <a:off x="2353176" y="2810089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28" name="Group 427"/>
          <p:cNvGrpSpPr>
            <a:grpSpLocks/>
          </p:cNvGrpSpPr>
          <p:nvPr/>
        </p:nvGrpSpPr>
        <p:grpSpPr bwMode="auto">
          <a:xfrm rot="10800000">
            <a:off x="3669404" y="2631959"/>
            <a:ext cx="227838" cy="188671"/>
            <a:chOff x="3604" y="5685"/>
            <a:chExt cx="299" cy="224"/>
          </a:xfrm>
        </p:grpSpPr>
        <p:cxnSp>
          <p:nvCxnSpPr>
            <p:cNvPr id="42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3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34" name="AutoShape 1554"/>
          <p:cNvCxnSpPr>
            <a:cxnSpLocks noChangeShapeType="1"/>
          </p:cNvCxnSpPr>
          <p:nvPr/>
        </p:nvCxnSpPr>
        <p:spPr bwMode="auto">
          <a:xfrm flipV="1">
            <a:off x="2315838" y="2625629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5" name="AutoShape 1557"/>
          <p:cNvCxnSpPr>
            <a:cxnSpLocks noChangeShapeType="1"/>
          </p:cNvCxnSpPr>
          <p:nvPr/>
        </p:nvCxnSpPr>
        <p:spPr bwMode="auto">
          <a:xfrm flipV="1">
            <a:off x="2499352" y="2819787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6" name="AutoShape 1534"/>
          <p:cNvCxnSpPr>
            <a:cxnSpLocks noChangeShapeType="1"/>
          </p:cNvCxnSpPr>
          <p:nvPr/>
        </p:nvCxnSpPr>
        <p:spPr bwMode="auto">
          <a:xfrm flipV="1">
            <a:off x="3528434" y="3110278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7" name="AutoShape 1535"/>
          <p:cNvSpPr>
            <a:spLocks noChangeAspect="1" noChangeArrowheads="1"/>
          </p:cNvSpPr>
          <p:nvPr/>
        </p:nvSpPr>
        <p:spPr bwMode="auto">
          <a:xfrm>
            <a:off x="3441566" y="3176818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38" name="AutoShape 1536"/>
          <p:cNvCxnSpPr>
            <a:cxnSpLocks noChangeShapeType="1"/>
          </p:cNvCxnSpPr>
          <p:nvPr/>
        </p:nvCxnSpPr>
        <p:spPr bwMode="auto">
          <a:xfrm>
            <a:off x="3528434" y="3109436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9" name="AutoShape 1537"/>
          <p:cNvCxnSpPr>
            <a:cxnSpLocks noChangeShapeType="1"/>
          </p:cNvCxnSpPr>
          <p:nvPr/>
        </p:nvCxnSpPr>
        <p:spPr bwMode="auto">
          <a:xfrm>
            <a:off x="3529196" y="3297265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" name="Group 439"/>
          <p:cNvGrpSpPr>
            <a:grpSpLocks/>
          </p:cNvGrpSpPr>
          <p:nvPr/>
        </p:nvGrpSpPr>
        <p:grpSpPr bwMode="auto">
          <a:xfrm rot="10800000">
            <a:off x="2493384" y="3115782"/>
            <a:ext cx="227838" cy="188671"/>
            <a:chOff x="3604" y="5685"/>
            <a:chExt cx="299" cy="224"/>
          </a:xfrm>
        </p:grpSpPr>
        <p:cxnSp>
          <p:nvCxnSpPr>
            <p:cNvPr id="441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2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3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44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5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6" name="AutoShape 1554"/>
          <p:cNvCxnSpPr>
            <a:cxnSpLocks noChangeShapeType="1"/>
          </p:cNvCxnSpPr>
          <p:nvPr/>
        </p:nvCxnSpPr>
        <p:spPr bwMode="auto">
          <a:xfrm flipV="1">
            <a:off x="3491858" y="3112805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7" name="AutoShape 1513"/>
          <p:cNvCxnSpPr>
            <a:cxnSpLocks noChangeShapeType="1"/>
          </p:cNvCxnSpPr>
          <p:nvPr/>
        </p:nvCxnSpPr>
        <p:spPr bwMode="auto">
          <a:xfrm>
            <a:off x="3433056" y="3674390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8" name="Group 447"/>
          <p:cNvGrpSpPr>
            <a:grpSpLocks/>
          </p:cNvGrpSpPr>
          <p:nvPr/>
        </p:nvGrpSpPr>
        <p:grpSpPr bwMode="auto">
          <a:xfrm>
            <a:off x="3502398" y="3578370"/>
            <a:ext cx="175260" cy="186986"/>
            <a:chOff x="2517" y="3095"/>
            <a:chExt cx="230" cy="222"/>
          </a:xfrm>
        </p:grpSpPr>
        <p:cxnSp>
          <p:nvCxnSpPr>
            <p:cNvPr id="44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3" name="Group 452"/>
          <p:cNvGrpSpPr>
            <a:grpSpLocks/>
          </p:cNvGrpSpPr>
          <p:nvPr/>
        </p:nvGrpSpPr>
        <p:grpSpPr bwMode="auto">
          <a:xfrm rot="10800000">
            <a:off x="2494146" y="3584266"/>
            <a:ext cx="175260" cy="186986"/>
            <a:chOff x="2517" y="3095"/>
            <a:chExt cx="230" cy="222"/>
          </a:xfrm>
        </p:grpSpPr>
        <p:cxnSp>
          <p:nvCxnSpPr>
            <p:cNvPr id="454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5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6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7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58" name="AutoShape 1588"/>
          <p:cNvCxnSpPr>
            <a:cxnSpLocks noChangeShapeType="1"/>
          </p:cNvCxnSpPr>
          <p:nvPr/>
        </p:nvCxnSpPr>
        <p:spPr bwMode="auto">
          <a:xfrm>
            <a:off x="2665596" y="3681971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9" name="Elbow Connector 458"/>
          <p:cNvCxnSpPr/>
          <p:nvPr/>
        </p:nvCxnSpPr>
        <p:spPr>
          <a:xfrm rot="16200000" flipH="1">
            <a:off x="2478327" y="3435318"/>
            <a:ext cx="478648" cy="7142"/>
          </a:xfrm>
          <a:prstGeom prst="bentConnector5">
            <a:avLst>
              <a:gd name="adj1" fmla="val -1"/>
              <a:gd name="adj2" fmla="val 1560851"/>
              <a:gd name="adj3" fmla="val 10126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59"/>
          <p:cNvCxnSpPr/>
          <p:nvPr/>
        </p:nvCxnSpPr>
        <p:spPr>
          <a:xfrm rot="10800000" flipV="1">
            <a:off x="3441566" y="3202507"/>
            <a:ext cx="12700" cy="479463"/>
          </a:xfrm>
          <a:prstGeom prst="bentConnector4">
            <a:avLst>
              <a:gd name="adj1" fmla="val 850000"/>
              <a:gd name="adj2" fmla="val 97708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AutoShape 1557"/>
          <p:cNvCxnSpPr>
            <a:cxnSpLocks noChangeShapeType="1"/>
          </p:cNvCxnSpPr>
          <p:nvPr/>
        </p:nvCxnSpPr>
        <p:spPr bwMode="auto">
          <a:xfrm flipV="1">
            <a:off x="3666226" y="2813441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2" name="Elbow Connector 461"/>
          <p:cNvCxnSpPr/>
          <p:nvPr/>
        </p:nvCxnSpPr>
        <p:spPr>
          <a:xfrm flipV="1">
            <a:off x="2500115" y="2506446"/>
            <a:ext cx="1166111" cy="115815"/>
          </a:xfrm>
          <a:prstGeom prst="bentConnector3">
            <a:avLst>
              <a:gd name="adj1" fmla="val -643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AutoShape 1544"/>
          <p:cNvCxnSpPr>
            <a:cxnSpLocks noChangeShapeType="1"/>
          </p:cNvCxnSpPr>
          <p:nvPr/>
        </p:nvCxnSpPr>
        <p:spPr bwMode="auto">
          <a:xfrm flipH="1" flipV="1">
            <a:off x="3666226" y="2509500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4" name="AutoShape 1534"/>
          <p:cNvCxnSpPr>
            <a:cxnSpLocks noChangeShapeType="1"/>
          </p:cNvCxnSpPr>
          <p:nvPr/>
        </p:nvCxnSpPr>
        <p:spPr bwMode="auto">
          <a:xfrm flipV="1">
            <a:off x="2942962" y="2115102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5" name="AutoShape 1535"/>
          <p:cNvSpPr>
            <a:spLocks noChangeAspect="1" noChangeArrowheads="1"/>
          </p:cNvSpPr>
          <p:nvPr/>
        </p:nvSpPr>
        <p:spPr bwMode="auto">
          <a:xfrm>
            <a:off x="2856094" y="218164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66" name="AutoShape 1536"/>
          <p:cNvCxnSpPr>
            <a:cxnSpLocks noChangeShapeType="1"/>
          </p:cNvCxnSpPr>
          <p:nvPr/>
        </p:nvCxnSpPr>
        <p:spPr bwMode="auto">
          <a:xfrm>
            <a:off x="2942962" y="2114260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7" name="AutoShape 1537"/>
          <p:cNvCxnSpPr>
            <a:cxnSpLocks noChangeShapeType="1"/>
          </p:cNvCxnSpPr>
          <p:nvPr/>
        </p:nvCxnSpPr>
        <p:spPr bwMode="auto">
          <a:xfrm>
            <a:off x="2943724" y="2302089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8" name="AutoShape 1554"/>
          <p:cNvCxnSpPr>
            <a:cxnSpLocks noChangeShapeType="1"/>
          </p:cNvCxnSpPr>
          <p:nvPr/>
        </p:nvCxnSpPr>
        <p:spPr bwMode="auto">
          <a:xfrm flipV="1">
            <a:off x="2906386" y="2117629"/>
            <a:ext cx="762" cy="186986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9" name="AutoShape 1557"/>
          <p:cNvCxnSpPr>
            <a:cxnSpLocks noChangeShapeType="1"/>
          </p:cNvCxnSpPr>
          <p:nvPr/>
        </p:nvCxnSpPr>
        <p:spPr bwMode="auto">
          <a:xfrm flipV="1">
            <a:off x="3087866" y="2302089"/>
            <a:ext cx="762" cy="201061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0" name="AutoShape 1557"/>
          <p:cNvCxnSpPr>
            <a:cxnSpLocks noChangeShapeType="1"/>
          </p:cNvCxnSpPr>
          <p:nvPr/>
        </p:nvCxnSpPr>
        <p:spPr bwMode="auto">
          <a:xfrm flipV="1">
            <a:off x="2501129" y="3301277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" name="AutoShape 1557"/>
          <p:cNvCxnSpPr>
            <a:cxnSpLocks noChangeShapeType="1"/>
          </p:cNvCxnSpPr>
          <p:nvPr/>
        </p:nvCxnSpPr>
        <p:spPr bwMode="auto">
          <a:xfrm flipV="1">
            <a:off x="3667815" y="3297260"/>
            <a:ext cx="762" cy="2968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2" name="AutoShape 1547"/>
          <p:cNvCxnSpPr>
            <a:cxnSpLocks noChangeShapeType="1"/>
          </p:cNvCxnSpPr>
          <p:nvPr/>
        </p:nvCxnSpPr>
        <p:spPr bwMode="auto">
          <a:xfrm>
            <a:off x="3017638" y="1970548"/>
            <a:ext cx="1402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3" name="AutoShape 1548"/>
          <p:cNvCxnSpPr>
            <a:cxnSpLocks noChangeShapeType="1"/>
          </p:cNvCxnSpPr>
          <p:nvPr/>
        </p:nvCxnSpPr>
        <p:spPr bwMode="auto">
          <a:xfrm>
            <a:off x="3082408" y="1979814"/>
            <a:ext cx="762" cy="1255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0" name="AutoShape 1544"/>
          <p:cNvCxnSpPr>
            <a:cxnSpLocks noChangeShapeType="1"/>
          </p:cNvCxnSpPr>
          <p:nvPr/>
        </p:nvCxnSpPr>
        <p:spPr bwMode="auto">
          <a:xfrm flipH="1" flipV="1">
            <a:off x="3672574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" name="AutoShape 1544"/>
          <p:cNvCxnSpPr>
            <a:cxnSpLocks noChangeShapeType="1"/>
          </p:cNvCxnSpPr>
          <p:nvPr/>
        </p:nvCxnSpPr>
        <p:spPr bwMode="auto">
          <a:xfrm flipH="1" flipV="1">
            <a:off x="2497763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2" name="AutoShape 1544"/>
          <p:cNvCxnSpPr>
            <a:cxnSpLocks noChangeShapeType="1"/>
          </p:cNvCxnSpPr>
          <p:nvPr/>
        </p:nvCxnSpPr>
        <p:spPr bwMode="auto">
          <a:xfrm flipH="1">
            <a:off x="2843394" y="3503889"/>
            <a:ext cx="82042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3" name="AutoShape 1544"/>
          <p:cNvCxnSpPr>
            <a:cxnSpLocks noChangeShapeType="1"/>
          </p:cNvCxnSpPr>
          <p:nvPr/>
        </p:nvCxnSpPr>
        <p:spPr bwMode="auto">
          <a:xfrm flipH="1">
            <a:off x="2487416" y="3388528"/>
            <a:ext cx="86525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4" name="AutoShape 1513"/>
          <p:cNvCxnSpPr>
            <a:cxnSpLocks noChangeShapeType="1"/>
          </p:cNvCxnSpPr>
          <p:nvPr/>
        </p:nvCxnSpPr>
        <p:spPr bwMode="auto">
          <a:xfrm>
            <a:off x="1845556" y="3674390"/>
            <a:ext cx="54102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5" name="Group 484"/>
          <p:cNvGrpSpPr>
            <a:grpSpLocks/>
          </p:cNvGrpSpPr>
          <p:nvPr/>
        </p:nvGrpSpPr>
        <p:grpSpPr bwMode="auto">
          <a:xfrm>
            <a:off x="1914898" y="3578370"/>
            <a:ext cx="175260" cy="186986"/>
            <a:chOff x="2517" y="3095"/>
            <a:chExt cx="230" cy="222"/>
          </a:xfrm>
        </p:grpSpPr>
        <p:cxnSp>
          <p:nvCxnSpPr>
            <p:cNvPr id="486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7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8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9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3" name="AutoShape 1544"/>
          <p:cNvCxnSpPr>
            <a:cxnSpLocks noChangeShapeType="1"/>
          </p:cNvCxnSpPr>
          <p:nvPr/>
        </p:nvCxnSpPr>
        <p:spPr bwMode="auto">
          <a:xfrm flipH="1" flipV="1">
            <a:off x="2085074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4" name="Group 493"/>
          <p:cNvGrpSpPr>
            <a:grpSpLocks/>
          </p:cNvGrpSpPr>
          <p:nvPr/>
        </p:nvGrpSpPr>
        <p:grpSpPr bwMode="auto">
          <a:xfrm rot="10800000">
            <a:off x="4018146" y="3584266"/>
            <a:ext cx="175260" cy="186986"/>
            <a:chOff x="2517" y="3095"/>
            <a:chExt cx="230" cy="222"/>
          </a:xfrm>
        </p:grpSpPr>
        <p:cxnSp>
          <p:nvCxnSpPr>
            <p:cNvPr id="495" name="AutoShape 1530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6" name="AutoShape 1531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7" name="AutoShape 1532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8" name="AutoShape 1533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99" name="AutoShape 1588"/>
          <p:cNvCxnSpPr>
            <a:cxnSpLocks noChangeShapeType="1"/>
          </p:cNvCxnSpPr>
          <p:nvPr/>
        </p:nvCxnSpPr>
        <p:spPr bwMode="auto">
          <a:xfrm>
            <a:off x="4189596" y="3681971"/>
            <a:ext cx="64008" cy="842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3" name="AutoShape 1544"/>
          <p:cNvCxnSpPr>
            <a:cxnSpLocks noChangeShapeType="1"/>
          </p:cNvCxnSpPr>
          <p:nvPr/>
        </p:nvCxnSpPr>
        <p:spPr bwMode="auto">
          <a:xfrm flipH="1" flipV="1">
            <a:off x="4021763" y="3764514"/>
            <a:ext cx="3940" cy="12247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4" name="Elbow Connector 503"/>
          <p:cNvCxnSpPr/>
          <p:nvPr/>
        </p:nvCxnSpPr>
        <p:spPr>
          <a:xfrm flipV="1">
            <a:off x="2106542" y="3454605"/>
            <a:ext cx="404876" cy="124607"/>
          </a:xfrm>
          <a:prstGeom prst="bentConnector3">
            <a:avLst>
              <a:gd name="adj1" fmla="val -3324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Elbow Connector 504"/>
          <p:cNvCxnSpPr/>
          <p:nvPr/>
        </p:nvCxnSpPr>
        <p:spPr>
          <a:xfrm>
            <a:off x="3681342" y="3419083"/>
            <a:ext cx="334010" cy="166025"/>
          </a:xfrm>
          <a:prstGeom prst="bentConnector3">
            <a:avLst>
              <a:gd name="adj1" fmla="val 9943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AutoShape 1544"/>
          <p:cNvCxnSpPr>
            <a:cxnSpLocks noChangeShapeType="1"/>
          </p:cNvCxnSpPr>
          <p:nvPr/>
        </p:nvCxnSpPr>
        <p:spPr bwMode="auto">
          <a:xfrm>
            <a:off x="2672454" y="2206447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7" name="AutoShape 1544"/>
          <p:cNvCxnSpPr>
            <a:cxnSpLocks noChangeShapeType="1"/>
          </p:cNvCxnSpPr>
          <p:nvPr/>
        </p:nvCxnSpPr>
        <p:spPr bwMode="auto">
          <a:xfrm>
            <a:off x="2074792" y="2712526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8" name="AutoShape 1544"/>
          <p:cNvCxnSpPr>
            <a:cxnSpLocks noChangeShapeType="1"/>
          </p:cNvCxnSpPr>
          <p:nvPr/>
        </p:nvCxnSpPr>
        <p:spPr bwMode="auto">
          <a:xfrm>
            <a:off x="3897468" y="2727557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9" name="AutoShape 1544"/>
          <p:cNvCxnSpPr>
            <a:cxnSpLocks noChangeShapeType="1"/>
          </p:cNvCxnSpPr>
          <p:nvPr/>
        </p:nvCxnSpPr>
        <p:spPr bwMode="auto">
          <a:xfrm>
            <a:off x="1708876" y="3674390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0" name="AutoShape 1544"/>
          <p:cNvCxnSpPr>
            <a:cxnSpLocks noChangeShapeType="1"/>
          </p:cNvCxnSpPr>
          <p:nvPr/>
        </p:nvCxnSpPr>
        <p:spPr bwMode="auto">
          <a:xfrm>
            <a:off x="4221600" y="3680740"/>
            <a:ext cx="190782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1" name="Group 510"/>
          <p:cNvGrpSpPr>
            <a:grpSpLocks/>
          </p:cNvGrpSpPr>
          <p:nvPr/>
        </p:nvGrpSpPr>
        <p:grpSpPr bwMode="auto">
          <a:xfrm rot="5400000">
            <a:off x="2180939" y="4121084"/>
            <a:ext cx="272796" cy="305748"/>
            <a:chOff x="4184" y="5152"/>
            <a:chExt cx="358" cy="363"/>
          </a:xfrm>
        </p:grpSpPr>
        <p:sp>
          <p:nvSpPr>
            <p:cNvPr id="512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3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4" name="AutoShape 1557"/>
          <p:cNvCxnSpPr>
            <a:cxnSpLocks noChangeShapeType="1"/>
            <a:stCxn id="512" idx="3"/>
          </p:cNvCxnSpPr>
          <p:nvPr/>
        </p:nvCxnSpPr>
        <p:spPr bwMode="auto">
          <a:xfrm flipV="1">
            <a:off x="2317337" y="3449335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5" name="Group 514"/>
          <p:cNvGrpSpPr>
            <a:grpSpLocks/>
          </p:cNvGrpSpPr>
          <p:nvPr/>
        </p:nvGrpSpPr>
        <p:grpSpPr bwMode="auto">
          <a:xfrm rot="5400000">
            <a:off x="3718773" y="4090258"/>
            <a:ext cx="272796" cy="305748"/>
            <a:chOff x="4184" y="5152"/>
            <a:chExt cx="358" cy="363"/>
          </a:xfrm>
        </p:grpSpPr>
        <p:sp>
          <p:nvSpPr>
            <p:cNvPr id="516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7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518" name="AutoShape 1557"/>
          <p:cNvCxnSpPr>
            <a:cxnSpLocks noChangeShapeType="1"/>
            <a:stCxn id="516" idx="3"/>
          </p:cNvCxnSpPr>
          <p:nvPr/>
        </p:nvCxnSpPr>
        <p:spPr bwMode="auto">
          <a:xfrm flipV="1">
            <a:off x="3855171" y="3418509"/>
            <a:ext cx="761" cy="6882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9" name="Elbow Connector 518"/>
          <p:cNvCxnSpPr/>
          <p:nvPr/>
        </p:nvCxnSpPr>
        <p:spPr>
          <a:xfrm rot="5400000">
            <a:off x="2020712" y="4299463"/>
            <a:ext cx="190813" cy="402439"/>
          </a:xfrm>
          <a:prstGeom prst="bentConnector2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Elbow Connector 519"/>
          <p:cNvCxnSpPr/>
          <p:nvPr/>
        </p:nvCxnSpPr>
        <p:spPr>
          <a:xfrm>
            <a:off x="3855785" y="4372389"/>
            <a:ext cx="1324364" cy="791357"/>
          </a:xfrm>
          <a:prstGeom prst="bentConnector3">
            <a:avLst>
              <a:gd name="adj1" fmla="val -57"/>
            </a:avLst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074792" y="1490576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2294371" y="1401738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2437781" y="1484226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>
            <a:off x="2236335" y="1401738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1" name="Straight Connector 130"/>
          <p:cNvCxnSpPr/>
          <p:nvPr/>
        </p:nvCxnSpPr>
        <p:spPr>
          <a:xfrm flipV="1">
            <a:off x="3560002" y="1484075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3715042" y="1395237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3858452" y="1477725"/>
            <a:ext cx="229798" cy="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Arc 133"/>
          <p:cNvSpPr/>
          <p:nvPr/>
        </p:nvSpPr>
        <p:spPr>
          <a:xfrm>
            <a:off x="3657006" y="1395237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2575957" y="1484075"/>
            <a:ext cx="100757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AutoShape 1557"/>
          <p:cNvCxnSpPr>
            <a:cxnSpLocks noChangeShapeType="1"/>
          </p:cNvCxnSpPr>
          <p:nvPr/>
        </p:nvCxnSpPr>
        <p:spPr bwMode="auto">
          <a:xfrm flipV="1">
            <a:off x="2074030" y="2063259"/>
            <a:ext cx="762" cy="657951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Isosceles Triangle 23"/>
          <p:cNvSpPr/>
          <p:nvPr/>
        </p:nvSpPr>
        <p:spPr>
          <a:xfrm flipV="1">
            <a:off x="3004937" y="1606207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" name="AutoShape 1544"/>
          <p:cNvCxnSpPr>
            <a:cxnSpLocks noChangeShapeType="1"/>
          </p:cNvCxnSpPr>
          <p:nvPr/>
        </p:nvCxnSpPr>
        <p:spPr bwMode="auto">
          <a:xfrm flipH="1" flipV="1">
            <a:off x="3056733" y="1478142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6" name="Isosceles Triangle 155"/>
          <p:cNvSpPr/>
          <p:nvPr/>
        </p:nvSpPr>
        <p:spPr>
          <a:xfrm flipV="1">
            <a:off x="2032859" y="389641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Isosceles Triangle 156"/>
          <p:cNvSpPr/>
          <p:nvPr/>
        </p:nvSpPr>
        <p:spPr>
          <a:xfrm flipV="1">
            <a:off x="2444592" y="3886993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Isosceles Triangle 157"/>
          <p:cNvSpPr/>
          <p:nvPr/>
        </p:nvSpPr>
        <p:spPr>
          <a:xfrm flipV="1">
            <a:off x="3632193" y="389641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Isosceles Triangle 158"/>
          <p:cNvSpPr/>
          <p:nvPr/>
        </p:nvSpPr>
        <p:spPr>
          <a:xfrm flipV="1">
            <a:off x="3973823" y="3886993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4" name="Straight Connector 163"/>
          <p:cNvCxnSpPr/>
          <p:nvPr/>
        </p:nvCxnSpPr>
        <p:spPr>
          <a:xfrm>
            <a:off x="1575512" y="1764559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1795091" y="1675721"/>
            <a:ext cx="143410" cy="8884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1938501" y="1758209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rc 166"/>
          <p:cNvSpPr/>
          <p:nvPr/>
        </p:nvSpPr>
        <p:spPr>
          <a:xfrm>
            <a:off x="1737055" y="1675721"/>
            <a:ext cx="156996" cy="273050"/>
          </a:xfrm>
          <a:prstGeom prst="arc">
            <a:avLst/>
          </a:prstGeom>
          <a:ln w="19050"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8" name="Straight Connector 167"/>
          <p:cNvCxnSpPr/>
          <p:nvPr/>
        </p:nvCxnSpPr>
        <p:spPr>
          <a:xfrm>
            <a:off x="1575512" y="2069609"/>
            <a:ext cx="218693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V="1">
            <a:off x="1795091" y="1980771"/>
            <a:ext cx="143410" cy="8884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1938501" y="2063259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Arc 170"/>
          <p:cNvSpPr/>
          <p:nvPr/>
        </p:nvSpPr>
        <p:spPr>
          <a:xfrm>
            <a:off x="1737055" y="1980771"/>
            <a:ext cx="156996" cy="273050"/>
          </a:xfrm>
          <a:prstGeom prst="arc">
            <a:avLst/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AutoShape 1557"/>
          <p:cNvCxnSpPr>
            <a:cxnSpLocks noChangeShapeType="1"/>
          </p:cNvCxnSpPr>
          <p:nvPr/>
        </p:nvCxnSpPr>
        <p:spPr bwMode="auto">
          <a:xfrm flipV="1">
            <a:off x="1575512" y="1917432"/>
            <a:ext cx="762" cy="158530"/>
          </a:xfrm>
          <a:prstGeom prst="straightConnector1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" name="Straight Connector 173"/>
          <p:cNvCxnSpPr/>
          <p:nvPr/>
        </p:nvCxnSpPr>
        <p:spPr>
          <a:xfrm>
            <a:off x="4087487" y="1770911"/>
            <a:ext cx="218693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V="1">
            <a:off x="4307066" y="1682073"/>
            <a:ext cx="143410" cy="888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V="1">
            <a:off x="4450476" y="1764561"/>
            <a:ext cx="154154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rc 176"/>
          <p:cNvSpPr/>
          <p:nvPr/>
        </p:nvSpPr>
        <p:spPr>
          <a:xfrm>
            <a:off x="4249030" y="1682073"/>
            <a:ext cx="156996" cy="27305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8" name="Straight Connector 177"/>
          <p:cNvCxnSpPr/>
          <p:nvPr/>
        </p:nvCxnSpPr>
        <p:spPr>
          <a:xfrm>
            <a:off x="4087487" y="2075961"/>
            <a:ext cx="218693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V="1">
            <a:off x="4307066" y="1987123"/>
            <a:ext cx="143410" cy="8884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V="1">
            <a:off x="4450476" y="2069611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Arc 180"/>
          <p:cNvSpPr/>
          <p:nvPr/>
        </p:nvSpPr>
        <p:spPr>
          <a:xfrm>
            <a:off x="4249030" y="1987123"/>
            <a:ext cx="156996" cy="273050"/>
          </a:xfrm>
          <a:prstGeom prst="arc">
            <a:avLst/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3" name="AutoShape 1557"/>
          <p:cNvCxnSpPr>
            <a:cxnSpLocks noChangeShapeType="1"/>
          </p:cNvCxnSpPr>
          <p:nvPr/>
        </p:nvCxnSpPr>
        <p:spPr bwMode="auto">
          <a:xfrm flipH="1" flipV="1">
            <a:off x="4600261" y="1911325"/>
            <a:ext cx="4369" cy="151936"/>
          </a:xfrm>
          <a:prstGeom prst="straightConnector1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6" name="Straight Connector 185"/>
          <p:cNvCxnSpPr/>
          <p:nvPr/>
        </p:nvCxnSpPr>
        <p:spPr>
          <a:xfrm flipV="1">
            <a:off x="1414476" y="1911995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V="1">
            <a:off x="4602316" y="1904730"/>
            <a:ext cx="15415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1" name="Group 190"/>
          <p:cNvGrpSpPr>
            <a:grpSpLocks/>
          </p:cNvGrpSpPr>
          <p:nvPr/>
        </p:nvGrpSpPr>
        <p:grpSpPr bwMode="auto">
          <a:xfrm rot="10800000">
            <a:off x="4590632" y="2682470"/>
            <a:ext cx="227838" cy="188671"/>
            <a:chOff x="3604" y="5685"/>
            <a:chExt cx="299" cy="224"/>
          </a:xfrm>
        </p:grpSpPr>
        <p:cxnSp>
          <p:nvCxnSpPr>
            <p:cNvPr id="192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3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95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6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8" name="Group 197"/>
          <p:cNvGrpSpPr>
            <a:grpSpLocks/>
          </p:cNvGrpSpPr>
          <p:nvPr/>
        </p:nvGrpSpPr>
        <p:grpSpPr bwMode="auto">
          <a:xfrm rot="10800000">
            <a:off x="4594620" y="3032913"/>
            <a:ext cx="227838" cy="188671"/>
            <a:chOff x="3604" y="5685"/>
            <a:chExt cx="299" cy="224"/>
          </a:xfrm>
        </p:grpSpPr>
        <p:cxnSp>
          <p:nvCxnSpPr>
            <p:cNvPr id="199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0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1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02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3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0" name="Elbow Connector 29"/>
          <p:cNvCxnSpPr/>
          <p:nvPr/>
        </p:nvCxnSpPr>
        <p:spPr>
          <a:xfrm rot="10800000">
            <a:off x="3674544" y="2509501"/>
            <a:ext cx="918572" cy="122479"/>
          </a:xfrm>
          <a:prstGeom prst="bentConnector3">
            <a:avLst>
              <a:gd name="adj1" fmla="val 710"/>
            </a:avLst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AutoShape 1544"/>
          <p:cNvCxnSpPr>
            <a:cxnSpLocks noChangeShapeType="1"/>
          </p:cNvCxnSpPr>
          <p:nvPr/>
        </p:nvCxnSpPr>
        <p:spPr bwMode="auto">
          <a:xfrm flipH="1" flipV="1">
            <a:off x="4585105" y="2563514"/>
            <a:ext cx="3940" cy="122479"/>
          </a:xfrm>
          <a:prstGeom prst="straightConnector1">
            <a:avLst/>
          </a:prstGeom>
          <a:noFill/>
          <a:ln w="1270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" name="AutoShape 1544"/>
          <p:cNvCxnSpPr>
            <a:cxnSpLocks noChangeShapeType="1"/>
          </p:cNvCxnSpPr>
          <p:nvPr/>
        </p:nvCxnSpPr>
        <p:spPr bwMode="auto">
          <a:xfrm flipH="1" flipV="1">
            <a:off x="4600261" y="2876824"/>
            <a:ext cx="1231" cy="155038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" name="AutoShape 1544"/>
          <p:cNvCxnSpPr>
            <a:cxnSpLocks noChangeShapeType="1"/>
          </p:cNvCxnSpPr>
          <p:nvPr/>
        </p:nvCxnSpPr>
        <p:spPr bwMode="auto">
          <a:xfrm flipH="1">
            <a:off x="3666988" y="2954343"/>
            <a:ext cx="933888" cy="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6" name="Elbow Connector 325"/>
          <p:cNvCxnSpPr/>
          <p:nvPr/>
        </p:nvCxnSpPr>
        <p:spPr>
          <a:xfrm flipV="1">
            <a:off x="4021763" y="3259401"/>
            <a:ext cx="565124" cy="179487"/>
          </a:xfrm>
          <a:prstGeom prst="bentConnector3">
            <a:avLst>
              <a:gd name="adj1" fmla="val 101840"/>
            </a:avLst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AutoShape 1544"/>
          <p:cNvCxnSpPr>
            <a:cxnSpLocks noChangeShapeType="1"/>
          </p:cNvCxnSpPr>
          <p:nvPr/>
        </p:nvCxnSpPr>
        <p:spPr bwMode="auto">
          <a:xfrm flipV="1">
            <a:off x="4593604" y="3216718"/>
            <a:ext cx="1016" cy="125552"/>
          </a:xfrm>
          <a:prstGeom prst="straightConnector1">
            <a:avLst/>
          </a:prstGeom>
          <a:noFill/>
          <a:ln w="1270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2" name="Elbow Connector 331"/>
          <p:cNvCxnSpPr>
            <a:stCxn id="194" idx="2"/>
          </p:cNvCxnSpPr>
          <p:nvPr/>
        </p:nvCxnSpPr>
        <p:spPr>
          <a:xfrm>
            <a:off x="4818470" y="2778068"/>
            <a:ext cx="88709" cy="338557"/>
          </a:xfrm>
          <a:prstGeom prst="bentConnector2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 flipV="1">
            <a:off x="4810774" y="3128584"/>
            <a:ext cx="96405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0" name="Group 259"/>
          <p:cNvGrpSpPr>
            <a:grpSpLocks/>
          </p:cNvGrpSpPr>
          <p:nvPr/>
        </p:nvGrpSpPr>
        <p:grpSpPr bwMode="auto">
          <a:xfrm rot="16200000">
            <a:off x="5202926" y="5152092"/>
            <a:ext cx="175260" cy="186986"/>
            <a:chOff x="2517" y="3095"/>
            <a:chExt cx="230" cy="222"/>
          </a:xfrm>
        </p:grpSpPr>
        <p:cxnSp>
          <p:nvCxnSpPr>
            <p:cNvPr id="261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2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3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4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72" name="AutoShape 1534"/>
          <p:cNvCxnSpPr>
            <a:cxnSpLocks noChangeShapeType="1"/>
          </p:cNvCxnSpPr>
          <p:nvPr/>
        </p:nvCxnSpPr>
        <p:spPr bwMode="auto">
          <a:xfrm flipV="1">
            <a:off x="5503414" y="4765459"/>
            <a:ext cx="762" cy="18698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3" name="AutoShape 1535"/>
          <p:cNvSpPr>
            <a:spLocks noChangeAspect="1" noChangeArrowheads="1"/>
          </p:cNvSpPr>
          <p:nvPr/>
        </p:nvSpPr>
        <p:spPr bwMode="auto">
          <a:xfrm>
            <a:off x="5416546" y="4831999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rgbClr val="C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74" name="AutoShape 1536"/>
          <p:cNvCxnSpPr>
            <a:cxnSpLocks noChangeShapeType="1"/>
          </p:cNvCxnSpPr>
          <p:nvPr/>
        </p:nvCxnSpPr>
        <p:spPr bwMode="auto">
          <a:xfrm>
            <a:off x="5503414" y="4764617"/>
            <a:ext cx="140208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5" name="AutoShape 1537"/>
          <p:cNvCxnSpPr>
            <a:cxnSpLocks noChangeShapeType="1"/>
          </p:cNvCxnSpPr>
          <p:nvPr/>
        </p:nvCxnSpPr>
        <p:spPr bwMode="auto">
          <a:xfrm>
            <a:off x="5504176" y="4952446"/>
            <a:ext cx="140208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" name="AutoShape 1554"/>
          <p:cNvCxnSpPr>
            <a:cxnSpLocks noChangeShapeType="1"/>
          </p:cNvCxnSpPr>
          <p:nvPr/>
        </p:nvCxnSpPr>
        <p:spPr bwMode="auto">
          <a:xfrm flipV="1">
            <a:off x="5466838" y="4767986"/>
            <a:ext cx="762" cy="186986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7" name="AutoShape 1557"/>
          <p:cNvCxnSpPr>
            <a:cxnSpLocks noChangeShapeType="1"/>
          </p:cNvCxnSpPr>
          <p:nvPr/>
        </p:nvCxnSpPr>
        <p:spPr bwMode="auto">
          <a:xfrm flipV="1">
            <a:off x="5648318" y="4952446"/>
            <a:ext cx="762" cy="201061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8" name="AutoShape 1547"/>
          <p:cNvCxnSpPr>
            <a:cxnSpLocks noChangeShapeType="1"/>
          </p:cNvCxnSpPr>
          <p:nvPr/>
        </p:nvCxnSpPr>
        <p:spPr bwMode="auto">
          <a:xfrm>
            <a:off x="5578090" y="4620905"/>
            <a:ext cx="140208" cy="842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9" name="AutoShape 1548"/>
          <p:cNvCxnSpPr>
            <a:cxnSpLocks noChangeShapeType="1"/>
          </p:cNvCxnSpPr>
          <p:nvPr/>
        </p:nvCxnSpPr>
        <p:spPr bwMode="auto">
          <a:xfrm>
            <a:off x="5642860" y="4630171"/>
            <a:ext cx="762" cy="125500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0" name="AutoShape 1544"/>
          <p:cNvCxnSpPr>
            <a:cxnSpLocks noChangeShapeType="1"/>
          </p:cNvCxnSpPr>
          <p:nvPr/>
        </p:nvCxnSpPr>
        <p:spPr bwMode="auto">
          <a:xfrm>
            <a:off x="5232906" y="4856804"/>
            <a:ext cx="190782" cy="0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2" name="Group 281"/>
          <p:cNvGrpSpPr>
            <a:grpSpLocks/>
          </p:cNvGrpSpPr>
          <p:nvPr/>
        </p:nvGrpSpPr>
        <p:grpSpPr bwMode="auto">
          <a:xfrm>
            <a:off x="5948153" y="5003192"/>
            <a:ext cx="272796" cy="305748"/>
            <a:chOff x="4184" y="5152"/>
            <a:chExt cx="358" cy="363"/>
          </a:xfrm>
        </p:grpSpPr>
        <p:sp>
          <p:nvSpPr>
            <p:cNvPr id="283" name="AutoShape 1620"/>
            <p:cNvSpPr>
              <a:spLocks noChangeAspect="1" noChangeArrowheads="1"/>
            </p:cNvSpPr>
            <p:nvPr/>
          </p:nvSpPr>
          <p:spPr bwMode="auto">
            <a:xfrm rot="5400000">
              <a:off x="4149" y="5187"/>
              <a:ext cx="363" cy="293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 w="15875" algn="ctr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84" name="AutoShape 1621"/>
            <p:cNvSpPr>
              <a:spLocks noChangeAspect="1" noChangeArrowheads="1"/>
            </p:cNvSpPr>
            <p:nvPr/>
          </p:nvSpPr>
          <p:spPr bwMode="auto">
            <a:xfrm>
              <a:off x="4478" y="5301"/>
              <a:ext cx="64" cy="73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285" name="AutoShape 1513"/>
          <p:cNvCxnSpPr>
            <a:cxnSpLocks noChangeShapeType="1"/>
            <a:stCxn id="283" idx="3"/>
          </p:cNvCxnSpPr>
          <p:nvPr/>
        </p:nvCxnSpPr>
        <p:spPr bwMode="auto">
          <a:xfrm flipH="1">
            <a:off x="5383208" y="5156066"/>
            <a:ext cx="564945" cy="513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7" name="Group 286"/>
          <p:cNvGrpSpPr>
            <a:grpSpLocks/>
          </p:cNvGrpSpPr>
          <p:nvPr/>
        </p:nvGrpSpPr>
        <p:grpSpPr bwMode="auto">
          <a:xfrm rot="5400000">
            <a:off x="6463740" y="4802928"/>
            <a:ext cx="175260" cy="186986"/>
            <a:chOff x="2517" y="3095"/>
            <a:chExt cx="230" cy="222"/>
          </a:xfrm>
        </p:grpSpPr>
        <p:cxnSp>
          <p:nvCxnSpPr>
            <p:cNvPr id="288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9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0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1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2" name="Group 291"/>
          <p:cNvGrpSpPr>
            <a:grpSpLocks/>
          </p:cNvGrpSpPr>
          <p:nvPr/>
        </p:nvGrpSpPr>
        <p:grpSpPr bwMode="auto">
          <a:xfrm rot="16200000">
            <a:off x="6439136" y="5323083"/>
            <a:ext cx="227838" cy="188671"/>
            <a:chOff x="3604" y="5685"/>
            <a:chExt cx="299" cy="224"/>
          </a:xfrm>
        </p:grpSpPr>
        <p:cxnSp>
          <p:nvCxnSpPr>
            <p:cNvPr id="293" name="AutoShape 1539"/>
            <p:cNvCxnSpPr>
              <a:cxnSpLocks noChangeShapeType="1"/>
            </p:cNvCxnSpPr>
            <p:nvPr/>
          </p:nvCxnSpPr>
          <p:spPr bwMode="auto">
            <a:xfrm flipV="1">
              <a:off x="3718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4" name="AutoShape 1540"/>
            <p:cNvCxnSpPr>
              <a:cxnSpLocks noChangeShapeType="1"/>
            </p:cNvCxnSpPr>
            <p:nvPr/>
          </p:nvCxnSpPr>
          <p:spPr bwMode="auto">
            <a:xfrm flipV="1">
              <a:off x="3673" y="5686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5" name="AutoShape 1541"/>
            <p:cNvSpPr>
              <a:spLocks noChangeAspect="1" noChangeArrowheads="1"/>
            </p:cNvSpPr>
            <p:nvPr/>
          </p:nvSpPr>
          <p:spPr bwMode="auto">
            <a:xfrm>
              <a:off x="3604" y="5765"/>
              <a:ext cx="64" cy="61"/>
            </a:xfrm>
            <a:prstGeom prst="flowChartConnector">
              <a:avLst/>
            </a:prstGeom>
            <a:solidFill>
              <a:srgbClr val="FFFFFF"/>
            </a:solidFill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96" name="AutoShape 1542"/>
            <p:cNvCxnSpPr>
              <a:cxnSpLocks noChangeShapeType="1"/>
            </p:cNvCxnSpPr>
            <p:nvPr/>
          </p:nvCxnSpPr>
          <p:spPr bwMode="auto">
            <a:xfrm>
              <a:off x="3718" y="568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" name="AutoShape 1543"/>
            <p:cNvCxnSpPr>
              <a:cxnSpLocks noChangeShapeType="1"/>
            </p:cNvCxnSpPr>
            <p:nvPr/>
          </p:nvCxnSpPr>
          <p:spPr bwMode="auto">
            <a:xfrm>
              <a:off x="3719" y="5908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9" name="Elbow Connector 98"/>
          <p:cNvCxnSpPr/>
          <p:nvPr/>
        </p:nvCxnSpPr>
        <p:spPr>
          <a:xfrm rot="16200000" flipV="1">
            <a:off x="6245159" y="5096221"/>
            <a:ext cx="336574" cy="88864"/>
          </a:xfrm>
          <a:prstGeom prst="bentConnector3">
            <a:avLst>
              <a:gd name="adj1" fmla="val 947"/>
            </a:avLst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AutoShape 1544"/>
          <p:cNvCxnSpPr>
            <a:cxnSpLocks noChangeShapeType="1"/>
          </p:cNvCxnSpPr>
          <p:nvPr/>
        </p:nvCxnSpPr>
        <p:spPr bwMode="auto">
          <a:xfrm>
            <a:off x="6369014" y="4979884"/>
            <a:ext cx="95391" cy="0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" name="AutoShape 1544"/>
          <p:cNvCxnSpPr>
            <a:cxnSpLocks noChangeShapeType="1"/>
          </p:cNvCxnSpPr>
          <p:nvPr/>
        </p:nvCxnSpPr>
        <p:spPr bwMode="auto">
          <a:xfrm>
            <a:off x="6220949" y="5158633"/>
            <a:ext cx="148065" cy="5113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4" name="AutoShape 1534"/>
          <p:cNvCxnSpPr>
            <a:cxnSpLocks noChangeShapeType="1"/>
          </p:cNvCxnSpPr>
          <p:nvPr/>
        </p:nvCxnSpPr>
        <p:spPr bwMode="auto">
          <a:xfrm flipV="1">
            <a:off x="6893940" y="4324152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5" name="AutoShape 1535"/>
          <p:cNvSpPr>
            <a:spLocks noChangeAspect="1" noChangeArrowheads="1"/>
          </p:cNvSpPr>
          <p:nvPr/>
        </p:nvSpPr>
        <p:spPr bwMode="auto">
          <a:xfrm>
            <a:off x="6807072" y="4390692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16" name="AutoShape 1536"/>
          <p:cNvCxnSpPr>
            <a:cxnSpLocks noChangeShapeType="1"/>
          </p:cNvCxnSpPr>
          <p:nvPr/>
        </p:nvCxnSpPr>
        <p:spPr bwMode="auto">
          <a:xfrm>
            <a:off x="6893940" y="4323310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" name="AutoShape 1537"/>
          <p:cNvCxnSpPr>
            <a:cxnSpLocks noChangeShapeType="1"/>
          </p:cNvCxnSpPr>
          <p:nvPr/>
        </p:nvCxnSpPr>
        <p:spPr bwMode="auto">
          <a:xfrm>
            <a:off x="6894702" y="4511139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6" name="AutoShape 1554"/>
          <p:cNvCxnSpPr>
            <a:cxnSpLocks noChangeShapeType="1"/>
          </p:cNvCxnSpPr>
          <p:nvPr/>
        </p:nvCxnSpPr>
        <p:spPr bwMode="auto">
          <a:xfrm flipV="1">
            <a:off x="6857364" y="4326679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" name="Straight Connector 360"/>
          <p:cNvCxnSpPr/>
          <p:nvPr/>
        </p:nvCxnSpPr>
        <p:spPr>
          <a:xfrm flipV="1">
            <a:off x="6850902" y="4058283"/>
            <a:ext cx="751698" cy="6445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AutoShape 1544"/>
          <p:cNvCxnSpPr>
            <a:cxnSpLocks noChangeShapeType="1"/>
          </p:cNvCxnSpPr>
          <p:nvPr/>
        </p:nvCxnSpPr>
        <p:spPr bwMode="auto">
          <a:xfrm flipH="1" flipV="1">
            <a:off x="7032878" y="4061555"/>
            <a:ext cx="6062" cy="259825"/>
          </a:xfrm>
          <a:prstGeom prst="straightConnector1">
            <a:avLst/>
          </a:prstGeom>
          <a:noFill/>
          <a:ln w="1905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0" name="AutoShape 1544"/>
          <p:cNvCxnSpPr>
            <a:cxnSpLocks noChangeShapeType="1"/>
          </p:cNvCxnSpPr>
          <p:nvPr/>
        </p:nvCxnSpPr>
        <p:spPr bwMode="auto">
          <a:xfrm flipH="1" flipV="1">
            <a:off x="7494818" y="5897897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1" name="AutoShape 1513"/>
          <p:cNvCxnSpPr>
            <a:cxnSpLocks noChangeShapeType="1"/>
          </p:cNvCxnSpPr>
          <p:nvPr/>
        </p:nvCxnSpPr>
        <p:spPr bwMode="auto">
          <a:xfrm>
            <a:off x="6788013" y="5830633"/>
            <a:ext cx="54102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72" name="Group 371"/>
          <p:cNvGrpSpPr>
            <a:grpSpLocks/>
          </p:cNvGrpSpPr>
          <p:nvPr/>
        </p:nvGrpSpPr>
        <p:grpSpPr bwMode="auto">
          <a:xfrm>
            <a:off x="6857355" y="5734613"/>
            <a:ext cx="175260" cy="186986"/>
            <a:chOff x="2517" y="3095"/>
            <a:chExt cx="230" cy="222"/>
          </a:xfrm>
        </p:grpSpPr>
        <p:cxnSp>
          <p:nvCxnSpPr>
            <p:cNvPr id="373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4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5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6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77" name="AutoShape 1544"/>
          <p:cNvCxnSpPr>
            <a:cxnSpLocks noChangeShapeType="1"/>
          </p:cNvCxnSpPr>
          <p:nvPr/>
        </p:nvCxnSpPr>
        <p:spPr bwMode="auto">
          <a:xfrm flipH="1" flipV="1">
            <a:off x="7027531" y="5920757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0" name="Isosceles Triangle 379"/>
          <p:cNvSpPr/>
          <p:nvPr/>
        </p:nvSpPr>
        <p:spPr>
          <a:xfrm flipV="1">
            <a:off x="6975316" y="6052659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Isosceles Triangle 380"/>
          <p:cNvSpPr/>
          <p:nvPr/>
        </p:nvSpPr>
        <p:spPr>
          <a:xfrm flipV="1">
            <a:off x="7441647" y="6020376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2" name="AutoShape 1534"/>
          <p:cNvCxnSpPr>
            <a:cxnSpLocks noChangeShapeType="1"/>
          </p:cNvCxnSpPr>
          <p:nvPr/>
        </p:nvCxnSpPr>
        <p:spPr bwMode="auto">
          <a:xfrm flipV="1">
            <a:off x="7354061" y="4869275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3" name="AutoShape 1535"/>
          <p:cNvSpPr>
            <a:spLocks noChangeAspect="1" noChangeArrowheads="1"/>
          </p:cNvSpPr>
          <p:nvPr/>
        </p:nvSpPr>
        <p:spPr bwMode="auto">
          <a:xfrm>
            <a:off x="7267193" y="4935815"/>
            <a:ext cx="48768" cy="51379"/>
          </a:xfrm>
          <a:prstGeom prst="flowChartConnector">
            <a:avLst/>
          </a:prstGeom>
          <a:solidFill>
            <a:srgbClr val="FFFFFF"/>
          </a:solidFill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84" name="AutoShape 1536"/>
          <p:cNvCxnSpPr>
            <a:cxnSpLocks noChangeShapeType="1"/>
          </p:cNvCxnSpPr>
          <p:nvPr/>
        </p:nvCxnSpPr>
        <p:spPr bwMode="auto">
          <a:xfrm>
            <a:off x="7354061" y="4868433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5" name="AutoShape 1537"/>
          <p:cNvCxnSpPr>
            <a:cxnSpLocks noChangeShapeType="1"/>
          </p:cNvCxnSpPr>
          <p:nvPr/>
        </p:nvCxnSpPr>
        <p:spPr bwMode="auto">
          <a:xfrm>
            <a:off x="7354823" y="5056262"/>
            <a:ext cx="140208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6" name="AutoShape 1554"/>
          <p:cNvCxnSpPr>
            <a:cxnSpLocks noChangeShapeType="1"/>
          </p:cNvCxnSpPr>
          <p:nvPr/>
        </p:nvCxnSpPr>
        <p:spPr bwMode="auto">
          <a:xfrm flipV="1">
            <a:off x="7317485" y="4871802"/>
            <a:ext cx="762" cy="18698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7" name="AutoShape 1513"/>
          <p:cNvCxnSpPr>
            <a:cxnSpLocks noChangeShapeType="1"/>
          </p:cNvCxnSpPr>
          <p:nvPr/>
        </p:nvCxnSpPr>
        <p:spPr bwMode="auto">
          <a:xfrm>
            <a:off x="7243443" y="5280987"/>
            <a:ext cx="54102" cy="8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88" name="Group 387"/>
          <p:cNvGrpSpPr>
            <a:grpSpLocks/>
          </p:cNvGrpSpPr>
          <p:nvPr/>
        </p:nvGrpSpPr>
        <p:grpSpPr bwMode="auto">
          <a:xfrm>
            <a:off x="7312785" y="5184967"/>
            <a:ext cx="175260" cy="186986"/>
            <a:chOff x="2517" y="3095"/>
            <a:chExt cx="230" cy="222"/>
          </a:xfrm>
        </p:grpSpPr>
        <p:cxnSp>
          <p:nvCxnSpPr>
            <p:cNvPr id="389" name="AutoShape 1525"/>
            <p:cNvCxnSpPr>
              <a:cxnSpLocks noChangeShapeType="1"/>
            </p:cNvCxnSpPr>
            <p:nvPr/>
          </p:nvCxnSpPr>
          <p:spPr bwMode="auto">
            <a:xfrm flipV="1">
              <a:off x="2562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0" name="AutoShape 1526"/>
            <p:cNvCxnSpPr>
              <a:cxnSpLocks noChangeShapeType="1"/>
            </p:cNvCxnSpPr>
            <p:nvPr/>
          </p:nvCxnSpPr>
          <p:spPr bwMode="auto">
            <a:xfrm flipV="1">
              <a:off x="2517" y="3095"/>
              <a:ext cx="1" cy="222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1" name="AutoShape 1527"/>
            <p:cNvCxnSpPr>
              <a:cxnSpLocks noChangeShapeType="1"/>
            </p:cNvCxnSpPr>
            <p:nvPr/>
          </p:nvCxnSpPr>
          <p:spPr bwMode="auto">
            <a:xfrm>
              <a:off x="2563" y="3095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2" name="AutoShape 1528"/>
            <p:cNvCxnSpPr>
              <a:cxnSpLocks noChangeShapeType="1"/>
            </p:cNvCxnSpPr>
            <p:nvPr/>
          </p:nvCxnSpPr>
          <p:spPr bwMode="auto">
            <a:xfrm>
              <a:off x="2563" y="3316"/>
              <a:ext cx="184" cy="1"/>
            </a:xfrm>
            <a:prstGeom prst="straightConnector1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94" name="AutoShape 1557"/>
          <p:cNvCxnSpPr>
            <a:cxnSpLocks noChangeShapeType="1"/>
          </p:cNvCxnSpPr>
          <p:nvPr/>
        </p:nvCxnSpPr>
        <p:spPr bwMode="auto">
          <a:xfrm flipV="1">
            <a:off x="7495031" y="5052976"/>
            <a:ext cx="0" cy="131991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7" name="AutoShape 1557"/>
          <p:cNvCxnSpPr>
            <a:cxnSpLocks noChangeShapeType="1"/>
          </p:cNvCxnSpPr>
          <p:nvPr/>
        </p:nvCxnSpPr>
        <p:spPr bwMode="auto">
          <a:xfrm flipH="1" flipV="1">
            <a:off x="7465858" y="4058283"/>
            <a:ext cx="24213" cy="81099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8" name="AutoShape 1544"/>
          <p:cNvCxnSpPr>
            <a:cxnSpLocks noChangeShapeType="1"/>
          </p:cNvCxnSpPr>
          <p:nvPr/>
        </p:nvCxnSpPr>
        <p:spPr bwMode="auto">
          <a:xfrm>
            <a:off x="6659682" y="5280987"/>
            <a:ext cx="620212" cy="90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0" name="AutoShape 1544"/>
          <p:cNvCxnSpPr>
            <a:cxnSpLocks noChangeShapeType="1"/>
          </p:cNvCxnSpPr>
          <p:nvPr/>
        </p:nvCxnSpPr>
        <p:spPr bwMode="auto">
          <a:xfrm>
            <a:off x="6646981" y="4968408"/>
            <a:ext cx="620212" cy="90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1" name="AutoShape 1557"/>
          <p:cNvCxnSpPr>
            <a:cxnSpLocks noChangeShapeType="1"/>
          </p:cNvCxnSpPr>
          <p:nvPr/>
        </p:nvCxnSpPr>
        <p:spPr bwMode="auto">
          <a:xfrm flipH="1" flipV="1">
            <a:off x="7036573" y="4516967"/>
            <a:ext cx="5563" cy="4610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2" name="AutoShape 1557"/>
          <p:cNvCxnSpPr>
            <a:cxnSpLocks noChangeShapeType="1"/>
          </p:cNvCxnSpPr>
          <p:nvPr/>
        </p:nvCxnSpPr>
        <p:spPr bwMode="auto">
          <a:xfrm flipH="1" flipV="1">
            <a:off x="7028585" y="5278460"/>
            <a:ext cx="5563" cy="4610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3" name="AutoShape 1557"/>
          <p:cNvCxnSpPr>
            <a:cxnSpLocks noChangeShapeType="1"/>
          </p:cNvCxnSpPr>
          <p:nvPr/>
        </p:nvCxnSpPr>
        <p:spPr bwMode="auto">
          <a:xfrm flipH="1" flipV="1">
            <a:off x="7485342" y="5371090"/>
            <a:ext cx="8927" cy="588046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5" name="AutoShape 1557"/>
          <p:cNvCxnSpPr>
            <a:cxnSpLocks noChangeShapeType="1"/>
          </p:cNvCxnSpPr>
          <p:nvPr/>
        </p:nvCxnSpPr>
        <p:spPr bwMode="auto">
          <a:xfrm flipV="1">
            <a:off x="5290175" y="5343938"/>
            <a:ext cx="762" cy="201061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7" name="AutoShape 1513"/>
          <p:cNvCxnSpPr>
            <a:cxnSpLocks noChangeShapeType="1"/>
          </p:cNvCxnSpPr>
          <p:nvPr/>
        </p:nvCxnSpPr>
        <p:spPr bwMode="auto">
          <a:xfrm flipH="1">
            <a:off x="6264993" y="4416883"/>
            <a:ext cx="564945" cy="513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8" name="AutoShape 1513"/>
          <p:cNvCxnSpPr>
            <a:cxnSpLocks noChangeShapeType="1"/>
          </p:cNvCxnSpPr>
          <p:nvPr/>
        </p:nvCxnSpPr>
        <p:spPr bwMode="auto">
          <a:xfrm flipH="1">
            <a:off x="6264368" y="5833983"/>
            <a:ext cx="564945" cy="513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" name="AutoShape 1557"/>
          <p:cNvCxnSpPr>
            <a:cxnSpLocks noChangeShapeType="1"/>
          </p:cNvCxnSpPr>
          <p:nvPr/>
        </p:nvCxnSpPr>
        <p:spPr bwMode="auto">
          <a:xfrm flipH="1" flipV="1">
            <a:off x="6553055" y="4428013"/>
            <a:ext cx="1519" cy="381542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" name="AutoShape 1557"/>
          <p:cNvCxnSpPr>
            <a:cxnSpLocks noChangeShapeType="1"/>
          </p:cNvCxnSpPr>
          <p:nvPr/>
        </p:nvCxnSpPr>
        <p:spPr bwMode="auto">
          <a:xfrm flipV="1">
            <a:off x="6545176" y="5516355"/>
            <a:ext cx="1" cy="320194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9" name="Elbow Connector 218"/>
          <p:cNvCxnSpPr/>
          <p:nvPr/>
        </p:nvCxnSpPr>
        <p:spPr>
          <a:xfrm>
            <a:off x="4922417" y="2947346"/>
            <a:ext cx="2581960" cy="2146301"/>
          </a:xfrm>
          <a:prstGeom prst="bentConnector4">
            <a:avLst>
              <a:gd name="adj1" fmla="val 146117"/>
              <a:gd name="adj2" fmla="val 102130"/>
            </a:avLst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553"/>
          <p:cNvCxnSpPr/>
          <p:nvPr/>
        </p:nvCxnSpPr>
        <p:spPr>
          <a:xfrm flipV="1">
            <a:off x="5190725" y="3108970"/>
            <a:ext cx="154154" cy="1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/>
          <p:cNvCxnSpPr/>
          <p:nvPr/>
        </p:nvCxnSpPr>
        <p:spPr>
          <a:xfrm flipV="1">
            <a:off x="5190725" y="3170253"/>
            <a:ext cx="154154" cy="1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Isosceles Triangle 555"/>
          <p:cNvSpPr/>
          <p:nvPr/>
        </p:nvSpPr>
        <p:spPr>
          <a:xfrm flipV="1">
            <a:off x="5212066" y="3285448"/>
            <a:ext cx="114597" cy="63477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AutoShape 1544"/>
          <p:cNvCxnSpPr>
            <a:cxnSpLocks noChangeShapeType="1"/>
          </p:cNvCxnSpPr>
          <p:nvPr/>
        </p:nvCxnSpPr>
        <p:spPr bwMode="auto">
          <a:xfrm flipH="1" flipV="1">
            <a:off x="5263862" y="3157383"/>
            <a:ext cx="3940" cy="12247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8" name="AutoShape 1544"/>
          <p:cNvCxnSpPr>
            <a:cxnSpLocks noChangeShapeType="1"/>
          </p:cNvCxnSpPr>
          <p:nvPr/>
        </p:nvCxnSpPr>
        <p:spPr bwMode="auto">
          <a:xfrm flipH="1" flipV="1">
            <a:off x="5263862" y="2955479"/>
            <a:ext cx="3940" cy="155709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825" y="1401738"/>
            <a:ext cx="20478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42" name="AutoShape 1557"/>
          <p:cNvCxnSpPr>
            <a:cxnSpLocks noChangeShapeType="1"/>
          </p:cNvCxnSpPr>
          <p:nvPr/>
        </p:nvCxnSpPr>
        <p:spPr bwMode="auto">
          <a:xfrm flipH="1" flipV="1">
            <a:off x="2067318" y="1478716"/>
            <a:ext cx="7581" cy="566787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" name="AutoShape 1557"/>
          <p:cNvCxnSpPr>
            <a:cxnSpLocks noChangeShapeType="1"/>
          </p:cNvCxnSpPr>
          <p:nvPr/>
        </p:nvCxnSpPr>
        <p:spPr bwMode="auto">
          <a:xfrm flipH="1" flipV="1">
            <a:off x="4082700" y="1463914"/>
            <a:ext cx="3792" cy="616613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8" name="TextBox 247"/>
              <p:cNvSpPr txBox="1"/>
              <p:nvPr/>
            </p:nvSpPr>
            <p:spPr>
              <a:xfrm>
                <a:off x="2258184" y="2012523"/>
                <a:ext cx="50686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6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48" name="TextBox 2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8184" y="2012523"/>
                <a:ext cx="506869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9" name="TextBox 248"/>
          <p:cNvSpPr txBox="1"/>
          <p:nvPr/>
        </p:nvSpPr>
        <p:spPr>
          <a:xfrm>
            <a:off x="2056666" y="1087460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0" name="TextBox 249"/>
              <p:cNvSpPr txBox="1"/>
              <p:nvPr/>
            </p:nvSpPr>
            <p:spPr>
              <a:xfrm>
                <a:off x="4679393" y="1764562"/>
                <a:ext cx="45557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𝐁𝐋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50" name="TextBox 2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393" y="1764562"/>
                <a:ext cx="455573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1" name="TextBox 250"/>
              <p:cNvSpPr txBox="1"/>
              <p:nvPr/>
            </p:nvSpPr>
            <p:spPr>
              <a:xfrm>
                <a:off x="4336182" y="3472239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51" name="TextBox 2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6182" y="3472239"/>
                <a:ext cx="465192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3" name="TextBox 252"/>
          <p:cNvSpPr txBox="1"/>
          <p:nvPr/>
        </p:nvSpPr>
        <p:spPr>
          <a:xfrm>
            <a:off x="1708876" y="4570760"/>
            <a:ext cx="54694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OUT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4" name="TextBox 253"/>
              <p:cNvSpPr txBox="1"/>
              <p:nvPr/>
            </p:nvSpPr>
            <p:spPr>
              <a:xfrm>
                <a:off x="3335554" y="4540292"/>
                <a:ext cx="603050" cy="308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𝐎𝐔𝐓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54" name="TextBox 2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5554" y="4540292"/>
                <a:ext cx="603050" cy="30822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5" name="TextBox 254"/>
          <p:cNvSpPr txBox="1"/>
          <p:nvPr/>
        </p:nvSpPr>
        <p:spPr>
          <a:xfrm>
            <a:off x="2288412" y="2582466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M5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3475986" y="2588219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M6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2305270" y="3540075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M1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3469508" y="3535890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M2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2289428" y="3065271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M3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3467220" y="3060180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M4</a:t>
            </a:r>
            <a:endParaRPr lang="en-US" sz="12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6" name="TextBox 265"/>
              <p:cNvSpPr txBox="1"/>
              <p:nvPr/>
            </p:nvSpPr>
            <p:spPr>
              <a:xfrm>
                <a:off x="1314938" y="3495666"/>
                <a:ext cx="46519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66" name="TextBox 2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4938" y="3495666"/>
                <a:ext cx="465192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7" name="TextBox 266"/>
          <p:cNvSpPr txBox="1"/>
          <p:nvPr/>
        </p:nvSpPr>
        <p:spPr>
          <a:xfrm>
            <a:off x="3496447" y="1069856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ENR1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1421556" y="1396014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69" name="TextBox 268"/>
          <p:cNvSpPr txBox="1"/>
          <p:nvPr/>
        </p:nvSpPr>
        <p:spPr>
          <a:xfrm>
            <a:off x="1502508" y="2074470"/>
            <a:ext cx="4732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1042490" y="1763543"/>
            <a:ext cx="40107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BL</a:t>
            </a:r>
            <a:endParaRPr lang="en-US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4088471" y="1410547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142168" y="2094842"/>
            <a:ext cx="47320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ENI</a:t>
            </a:r>
            <a:endParaRPr lang="en-US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4309182" y="2622434"/>
            <a:ext cx="49404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MC2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4322048" y="2981755"/>
            <a:ext cx="49404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MC1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cxnSp>
        <p:nvCxnSpPr>
          <p:cNvPr id="299" name="AutoShape 1544"/>
          <p:cNvCxnSpPr>
            <a:cxnSpLocks noChangeShapeType="1"/>
          </p:cNvCxnSpPr>
          <p:nvPr/>
        </p:nvCxnSpPr>
        <p:spPr bwMode="auto">
          <a:xfrm flipV="1">
            <a:off x="4593604" y="3216718"/>
            <a:ext cx="1016" cy="125552"/>
          </a:xfrm>
          <a:prstGeom prst="straightConnector1">
            <a:avLst/>
          </a:prstGeom>
          <a:noFill/>
          <a:ln w="1270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0" name="TextBox 299"/>
              <p:cNvSpPr txBox="1"/>
              <p:nvPr/>
            </p:nvSpPr>
            <p:spPr>
              <a:xfrm>
                <a:off x="4748786" y="4694630"/>
                <a:ext cx="530915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𝐄𝐍𝐈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300" name="TextBox 2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8786" y="4694630"/>
                <a:ext cx="530915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1" name="TextBox 300"/>
          <p:cNvSpPr txBox="1"/>
          <p:nvPr/>
        </p:nvSpPr>
        <p:spPr>
          <a:xfrm>
            <a:off x="6829938" y="4283516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M11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5068482" y="5531338"/>
            <a:ext cx="53572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ENO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5781599" y="4115733"/>
            <a:ext cx="63511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ENR2</a:t>
            </a:r>
            <a:endParaRPr lang="en-US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6" name="TextBox 305"/>
              <p:cNvSpPr txBox="1"/>
              <p:nvPr/>
            </p:nvSpPr>
            <p:spPr>
              <a:xfrm>
                <a:off x="5674593" y="5712150"/>
                <a:ext cx="694421" cy="308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400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𝐄𝐍𝐑𝟐</m:t>
                          </m:r>
                        </m:e>
                      </m:acc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06" name="TextBox 3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4593" y="5712150"/>
                <a:ext cx="694421" cy="30822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1" name="TextBox 310"/>
          <p:cNvSpPr txBox="1"/>
          <p:nvPr/>
        </p:nvSpPr>
        <p:spPr>
          <a:xfrm>
            <a:off x="6823084" y="5692975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M12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5456143" y="4718304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M13</a:t>
            </a:r>
            <a:endParaRPr lang="en-US" sz="1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5310380" y="2949954"/>
            <a:ext cx="39466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Cp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7301437" y="4816648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M9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7285481" y="5124720"/>
            <a:ext cx="4972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rPr>
              <a:t>M10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cxnSp>
        <p:nvCxnSpPr>
          <p:cNvPr id="322" name="AutoShape 1557"/>
          <p:cNvCxnSpPr>
            <a:cxnSpLocks noChangeShapeType="1"/>
          </p:cNvCxnSpPr>
          <p:nvPr/>
        </p:nvCxnSpPr>
        <p:spPr bwMode="auto">
          <a:xfrm flipH="1" flipV="1">
            <a:off x="1574978" y="1758209"/>
            <a:ext cx="1296" cy="146521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3" name="AutoShape 1557"/>
          <p:cNvCxnSpPr>
            <a:cxnSpLocks noChangeShapeType="1"/>
          </p:cNvCxnSpPr>
          <p:nvPr/>
        </p:nvCxnSpPr>
        <p:spPr bwMode="auto">
          <a:xfrm flipH="1" flipV="1">
            <a:off x="4594734" y="1760245"/>
            <a:ext cx="1296" cy="146521"/>
          </a:xfrm>
          <a:prstGeom prst="straightConnector1">
            <a:avLst/>
          </a:prstGeom>
          <a:noFill/>
          <a:ln w="158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6" name="AutoShape 1557"/>
          <p:cNvCxnSpPr>
            <a:cxnSpLocks noChangeShapeType="1"/>
          </p:cNvCxnSpPr>
          <p:nvPr/>
        </p:nvCxnSpPr>
        <p:spPr bwMode="auto">
          <a:xfrm flipV="1">
            <a:off x="4087487" y="2069609"/>
            <a:ext cx="933" cy="651600"/>
          </a:xfrm>
          <a:prstGeom prst="straightConnector1">
            <a:avLst/>
          </a:prstGeom>
          <a:noFill/>
          <a:ln w="158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3" name="TextBox 302"/>
          <p:cNvSpPr txBox="1"/>
          <p:nvPr/>
        </p:nvSpPr>
        <p:spPr>
          <a:xfrm>
            <a:off x="4206643" y="358897"/>
            <a:ext cx="4823057" cy="892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ENI: The SA resolves based on the differential input.</a:t>
            </a:r>
          </a:p>
        </p:txBody>
      </p:sp>
      <p:sp>
        <p:nvSpPr>
          <p:cNvPr id="308" name="Flowchart: Connector 307"/>
          <p:cNvSpPr/>
          <p:nvPr/>
        </p:nvSpPr>
        <p:spPr>
          <a:xfrm>
            <a:off x="4621631" y="3682812"/>
            <a:ext cx="3922294" cy="2717987"/>
          </a:xfrm>
          <a:prstGeom prst="flowChartConnector">
            <a:avLst/>
          </a:prstGeom>
          <a:noFill/>
          <a:ln w="158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TextBox 309"/>
          <p:cNvSpPr txBox="1"/>
          <p:nvPr/>
        </p:nvSpPr>
        <p:spPr>
          <a:xfrm>
            <a:off x="7318247" y="3120254"/>
            <a:ext cx="114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</a:rPr>
              <a:t>Charge </a:t>
            </a:r>
          </a:p>
          <a:p>
            <a:pPr algn="ctr"/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</a:rPr>
              <a:t>Pump</a:t>
            </a:r>
            <a:endParaRPr lang="en-US" sz="20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44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 smtClean="0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Precision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6803" y="1011178"/>
            <a:ext cx="786822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The precision of the scheme depends on the accuracy of setting the voltage on the output capacitor (</a:t>
            </a:r>
            <a:r>
              <a:rPr lang="en-US" sz="2600" b="1" dirty="0" err="1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Cp</a:t>
            </a: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).</a:t>
            </a:r>
            <a:endParaRPr lang="en-US" sz="2400" dirty="0" smtClean="0">
              <a:solidFill>
                <a:schemeClr val="tx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317" y="2552620"/>
            <a:ext cx="4873840" cy="3803792"/>
          </a:xfrm>
          <a:prstGeom prst="rect">
            <a:avLst/>
          </a:prstGeom>
        </p:spPr>
      </p:pic>
      <p:grpSp>
        <p:nvGrpSpPr>
          <p:cNvPr id="8" name="Group 7"/>
          <p:cNvGrpSpPr>
            <a:grpSpLocks/>
          </p:cNvGrpSpPr>
          <p:nvPr/>
        </p:nvGrpSpPr>
        <p:grpSpPr>
          <a:xfrm>
            <a:off x="3108613" y="3043081"/>
            <a:ext cx="2342277" cy="2679859"/>
            <a:chOff x="0" y="0"/>
            <a:chExt cx="1385181" cy="133227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26744" y="0"/>
              <a:ext cx="0" cy="1332271"/>
            </a:xfrm>
            <a:prstGeom prst="line">
              <a:avLst/>
            </a:prstGeom>
            <a:ln w="1587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0" y="860079"/>
              <a:ext cx="1385181" cy="466831"/>
              <a:chOff x="0" y="18107"/>
              <a:chExt cx="1385181" cy="466831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 flipV="1">
                <a:off x="0" y="18107"/>
                <a:ext cx="1222218" cy="9053"/>
              </a:xfrm>
              <a:prstGeom prst="straightConnector1">
                <a:avLst/>
              </a:prstGeom>
              <a:ln w="15875" cap="sq">
                <a:solidFill>
                  <a:schemeClr val="tx1">
                    <a:lumMod val="50000"/>
                  </a:schemeClr>
                </a:solidFill>
                <a:round/>
                <a:headEnd type="stealth" w="sm" len="sm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 Box 2"/>
              <p:cNvSpPr txBox="1">
                <a:spLocks noChangeArrowheads="1"/>
              </p:cNvSpPr>
              <p:nvPr/>
            </p:nvSpPr>
            <p:spPr bwMode="auto">
              <a:xfrm>
                <a:off x="276130" y="91113"/>
                <a:ext cx="1109051" cy="39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Settling Time</a:t>
                </a:r>
              </a:p>
              <a:p>
                <a:pPr marL="0" marR="0" algn="ctr">
                  <a:lnSpc>
                    <a:spcPts val="17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= 60us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281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 smtClean="0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Offset Tuning 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6803" y="1011178"/>
            <a:ext cx="786822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Accuracy (offset voltage) vs. settling time trade-off through </a:t>
            </a:r>
            <a:r>
              <a:rPr lang="en-US" sz="2600" b="1" dirty="0" err="1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Cp</a:t>
            </a: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 tuning.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03" y="1956391"/>
            <a:ext cx="8152643" cy="4168349"/>
          </a:xfrm>
          <a:prstGeom prst="rect">
            <a:avLst/>
          </a:prstGeom>
        </p:spPr>
      </p:pic>
      <p:grpSp>
        <p:nvGrpSpPr>
          <p:cNvPr id="9" name="Group 8"/>
          <p:cNvGrpSpPr>
            <a:grpSpLocks/>
          </p:cNvGrpSpPr>
          <p:nvPr/>
        </p:nvGrpSpPr>
        <p:grpSpPr>
          <a:xfrm>
            <a:off x="2420209" y="2268178"/>
            <a:ext cx="6564310" cy="3303271"/>
            <a:chOff x="-185443" y="18239"/>
            <a:chExt cx="4897143" cy="2102661"/>
          </a:xfrm>
        </p:grpSpPr>
        <p:sp>
          <p:nvSpPr>
            <p:cNvPr id="10" name="Text Box 2"/>
            <p:cNvSpPr txBox="1">
              <a:spLocks noChangeArrowheads="1"/>
            </p:cNvSpPr>
            <p:nvPr/>
          </p:nvSpPr>
          <p:spPr bwMode="auto">
            <a:xfrm>
              <a:off x="-185443" y="18239"/>
              <a:ext cx="1181100" cy="3175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just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 err="1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Cp</a:t>
              </a:r>
              <a:r>
                <a:rPr lang="en-US" sz="1200" b="1" dirty="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=0.74pF</a:t>
              </a:r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639651" y="902395"/>
              <a:ext cx="1276350" cy="3175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just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 err="1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Cp</a:t>
              </a:r>
              <a:r>
                <a:rPr lang="en-US" sz="1200" b="1" dirty="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=0.43pF</a:t>
              </a:r>
            </a:p>
          </p:txBody>
        </p:sp>
        <p:sp>
          <p:nvSpPr>
            <p:cNvPr id="12" name="Text Box 2"/>
            <p:cNvSpPr txBox="1">
              <a:spLocks noChangeArrowheads="1"/>
            </p:cNvSpPr>
            <p:nvPr/>
          </p:nvSpPr>
          <p:spPr bwMode="auto">
            <a:xfrm>
              <a:off x="1511300" y="1390650"/>
              <a:ext cx="1181100" cy="3175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just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Cp=0.24pF</a:t>
              </a:r>
            </a:p>
          </p:txBody>
        </p:sp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2590800" y="1695450"/>
              <a:ext cx="1066800" cy="3175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just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 err="1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Cp</a:t>
              </a:r>
              <a:r>
                <a:rPr lang="en-US" sz="1200" b="1" dirty="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=0.14pF</a:t>
              </a: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3683000" y="1803400"/>
              <a:ext cx="1028700" cy="3175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just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 err="1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Cp</a:t>
              </a:r>
              <a:r>
                <a:rPr lang="en-US" sz="1200" b="1" dirty="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=0.13pF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060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DAZ Circuit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16kB SRAM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Chip Measurements</a:t>
            </a:r>
            <a:endParaRPr lang="en-US" b="1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6CF8A-7E8E-45B3-B75C-3A782E3594ED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00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smtClean="0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16kB SRAM Test-case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6802" y="1011178"/>
            <a:ext cx="7347226" cy="55245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3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20mV DAZ SA is used in a 16kB </a:t>
            </a:r>
            <a:r>
              <a:rPr lang="en-US" sz="23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SRAM with </a:t>
            </a:r>
            <a:r>
              <a:rPr lang="en-US" sz="23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1bank, 512 rows and 256 </a:t>
            </a:r>
            <a:r>
              <a:rPr lang="en-US" sz="23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columns </a:t>
            </a:r>
            <a:r>
              <a:rPr lang="en-US" sz="23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US" sz="23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commercial 45nm technology </a:t>
            </a:r>
            <a:r>
              <a:rPr lang="en-US" sz="23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[6].</a:t>
            </a:r>
            <a:endParaRPr lang="en-US" sz="1600" dirty="0" smtClean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3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23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reduction of the read energy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3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24% reduction of the read delay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45nm technology test chip. 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One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regular SA array for benchmarking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DAZ SA array with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Cp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=32fF. 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000" dirty="0">
              <a:solidFill>
                <a:schemeClr val="tx1">
                  <a:lumMod val="50000"/>
                </a:schemeClr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100" dirty="0">
                <a:solidFill>
                  <a:schemeClr val="tx1">
                    <a:lumMod val="50000"/>
                  </a:schemeClr>
                </a:solidFill>
              </a:rPr>
              <a:t>DAZ circuit limits the absolute value of the maximum offset to 50 mV and provided 80% improvement in </a:t>
            </a:r>
            <a:r>
              <a:rPr lang="en-US" sz="2100" dirty="0" smtClean="0">
                <a:solidFill>
                  <a:schemeClr val="tx1">
                    <a:lumMod val="50000"/>
                  </a:schemeClr>
                </a:solidFill>
              </a:rPr>
              <a:t>σ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[6]</a:t>
            </a:r>
            <a:r>
              <a:rPr lang="en-US" sz="2100" dirty="0" smtClean="0">
                <a:solidFill>
                  <a:schemeClr val="tx1">
                    <a:lumMod val="50000"/>
                  </a:schemeClr>
                </a:solidFill>
              </a:rPr>
              <a:t>. </a:t>
            </a:r>
            <a:endParaRPr lang="en-US" sz="2100" dirty="0">
              <a:solidFill>
                <a:schemeClr val="tx1">
                  <a:lumMod val="50000"/>
                </a:schemeClr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5838" y="3284587"/>
            <a:ext cx="815816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bg2">
                    <a:lumMod val="10000"/>
                  </a:schemeClr>
                </a:solidFill>
              </a:rPr>
              <a:t>Chip </a:t>
            </a: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Measurements</a:t>
            </a: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 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732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US" smtClean="0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Limitation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6803" y="1011178"/>
            <a:ext cx="8082422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Area overhead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(major concern in SRAM designs)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2.5X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 for 50mV offset compensation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Can be significant for small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offsets</a:t>
            </a: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Energy overhead </a:t>
            </a: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of the continuous calibration (split phases, charge pump)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3.5X the energy of a regular SA</a:t>
            </a: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Sensitivity to sp</a:t>
            </a:r>
            <a:r>
              <a:rPr lang="en-US" sz="26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lit phase frequency.</a:t>
            </a:r>
            <a:endParaRPr lang="en-US" sz="2600" b="1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 smtClean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003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DAZ Circuit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16kB SRAM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Chip Measurements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b="1" dirty="0" smtClean="0">
                <a:solidFill>
                  <a:srgbClr val="00B0F0"/>
                </a:solidFill>
              </a:rP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6CF8A-7E8E-45B3-B75C-3A782E3594ED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0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US" smtClean="0"/>
          </a:p>
        </p:txBody>
      </p:sp>
      <p:sp>
        <p:nvSpPr>
          <p:cNvPr id="28" name="TextBox 27"/>
          <p:cNvSpPr txBox="1"/>
          <p:nvPr/>
        </p:nvSpPr>
        <p:spPr>
          <a:xfrm>
            <a:off x="956803" y="78339"/>
            <a:ext cx="815816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Conclusion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6803" y="814823"/>
            <a:ext cx="800644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We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proposed a circuit that is capable of improving sense-amp offset to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near zero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, which is valuable for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sub-threshold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 operation due to the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repeated calibration phase.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>
              <a:solidFill>
                <a:schemeClr val="tx1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Applying the scheme on a 16 kB SRAM in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45nm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technology node showed a reduction in the total energy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and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delay of 10% and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24%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respectively.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>
              <a:solidFill>
                <a:schemeClr val="tx1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Measurements from a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test 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chip  fabricated  in  45  nm  technology  showed  the circuit’s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‎ ability ‎to ‎limit‎ the 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absolute  maximum  value  of the  offset  voltage  to  50  mV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using 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a 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32fF 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output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+mn-cs"/>
              </a:rPr>
              <a:t>capacitance.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>
              <a:solidFill>
                <a:schemeClr val="tx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97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en-US" smtClean="0"/>
          </a:p>
        </p:txBody>
      </p:sp>
      <p:sp>
        <p:nvSpPr>
          <p:cNvPr id="28" name="TextBox 27"/>
          <p:cNvSpPr txBox="1"/>
          <p:nvPr/>
        </p:nvSpPr>
        <p:spPr>
          <a:xfrm>
            <a:off x="956803" y="78339"/>
            <a:ext cx="815816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References 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6803" y="814823"/>
            <a:ext cx="8006444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1600" dirty="0"/>
              <a:t>B. H. Calhoun et  al.  "Sub-threshold  circuit  design  with </a:t>
            </a:r>
            <a:r>
              <a:rPr lang="en-US" sz="1600" dirty="0" smtClean="0"/>
              <a:t>shrinking </a:t>
            </a:r>
            <a:r>
              <a:rPr lang="en-US" sz="1600" dirty="0"/>
              <a:t>CMOS devices." ISCAS 2009. 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1600" dirty="0" smtClean="0"/>
              <a:t>J</a:t>
            </a:r>
            <a:r>
              <a:rPr lang="en-US" sz="1600" dirty="0"/>
              <a:t>. Ryan et  al. “Minimizing  Offset  for  Latching  Voltage-Mode  Sense  Amplifiers  for  Sub-threshold  Operation” </a:t>
            </a:r>
            <a:r>
              <a:rPr lang="en-US" sz="1600" dirty="0" smtClean="0"/>
              <a:t>ISQED </a:t>
            </a:r>
            <a:r>
              <a:rPr lang="en-US" sz="1600" dirty="0"/>
              <a:t>2008.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1600" dirty="0" smtClean="0"/>
              <a:t>N</a:t>
            </a:r>
            <a:r>
              <a:rPr lang="en-US" sz="1600" dirty="0"/>
              <a:t>.  </a:t>
            </a:r>
            <a:r>
              <a:rPr lang="en-US" sz="1600" dirty="0" err="1"/>
              <a:t>Verma</a:t>
            </a:r>
            <a:r>
              <a:rPr lang="en-US" sz="1600" dirty="0"/>
              <a:t>  et  al.  “A  256  kb  65  nm  8T  Sub-threshold </a:t>
            </a:r>
            <a:r>
              <a:rPr lang="en-US" sz="1600" dirty="0" smtClean="0"/>
              <a:t>SRAM  </a:t>
            </a:r>
            <a:r>
              <a:rPr lang="en-US" sz="1600" dirty="0"/>
              <a:t>Employing  Sense-Amplifier  Redundancy” ISSCC </a:t>
            </a:r>
            <a:r>
              <a:rPr lang="en-US" sz="1600" dirty="0" smtClean="0"/>
              <a:t>2008</a:t>
            </a:r>
            <a:r>
              <a:rPr lang="en-US" sz="1600" dirty="0"/>
              <a:t>.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1600" dirty="0" smtClean="0"/>
              <a:t>L</a:t>
            </a:r>
            <a:r>
              <a:rPr lang="en-US" sz="1600" dirty="0"/>
              <a:t>. </a:t>
            </a:r>
            <a:r>
              <a:rPr lang="en-US" sz="1600" dirty="0" err="1"/>
              <a:t>Pileggi</a:t>
            </a:r>
            <a:r>
              <a:rPr lang="en-US" sz="1600" dirty="0"/>
              <a:t> et al. “Mismatch Analysis &amp; Statistical Design” </a:t>
            </a:r>
            <a:r>
              <a:rPr lang="en-US" sz="1600" dirty="0" smtClean="0"/>
              <a:t>CICC </a:t>
            </a:r>
            <a:r>
              <a:rPr lang="en-US" sz="1600" dirty="0"/>
              <a:t>2008.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1600" dirty="0" smtClean="0"/>
              <a:t>M</a:t>
            </a:r>
            <a:r>
              <a:rPr lang="en-US" sz="1600" dirty="0"/>
              <a:t>. Bhargava  et  al.  “Low-Overhead,  Digital  Offset </a:t>
            </a:r>
            <a:r>
              <a:rPr lang="en-US" sz="1600" dirty="0" smtClean="0"/>
              <a:t> Compensated</a:t>
            </a:r>
            <a:r>
              <a:rPr lang="en-US" sz="1600" dirty="0"/>
              <a:t>, SRAM Sense Amplifiers” CICC 2009. </a:t>
            </a:r>
            <a:r>
              <a:rPr lang="en-US" sz="16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1600" dirty="0" smtClean="0"/>
              <a:t>P</a:t>
            </a:r>
            <a:r>
              <a:rPr lang="en-US" sz="1600" dirty="0"/>
              <a:t>.  Beshay  et  al. "A  Digital  Auto-Zeroing  Circuit  to </a:t>
            </a:r>
            <a:r>
              <a:rPr lang="en-US" sz="1600" dirty="0" smtClean="0"/>
              <a:t>Reduce  </a:t>
            </a:r>
            <a:r>
              <a:rPr lang="en-US" sz="1600" dirty="0"/>
              <a:t>Offset  in  Sub-Threshold  Sense </a:t>
            </a:r>
            <a:r>
              <a:rPr lang="en-US" sz="1600" dirty="0" smtClean="0"/>
              <a:t>Amplifiers</a:t>
            </a:r>
            <a:r>
              <a:rPr lang="en-US" sz="1600" dirty="0"/>
              <a:t>." JLPEA 2013 </a:t>
            </a:r>
            <a:endParaRPr lang="en-US" sz="1600" dirty="0">
              <a:solidFill>
                <a:schemeClr val="tx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815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US" smtClean="0"/>
          </a:p>
        </p:txBody>
      </p:sp>
      <p:sp>
        <p:nvSpPr>
          <p:cNvPr id="28" name="TextBox 27"/>
          <p:cNvSpPr txBox="1"/>
          <p:nvPr/>
        </p:nvSpPr>
        <p:spPr>
          <a:xfrm>
            <a:off x="985838" y="2878689"/>
            <a:ext cx="815816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Questions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204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6CF8A-7E8E-45B3-B75C-3A782E3594E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667" y="2533649"/>
            <a:ext cx="4233734" cy="3260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55626" y="1532889"/>
            <a:ext cx="72580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FF3300"/>
                </a:solidFill>
              </a:rPr>
              <a:t>Minimum Energy occurs in sub-threshold </a:t>
            </a:r>
            <a:r>
              <a:rPr lang="en-US" sz="1000" dirty="0" smtClean="0">
                <a:solidFill>
                  <a:srgbClr val="FF3300"/>
                </a:solidFill>
              </a:rPr>
              <a:t>[1]</a:t>
            </a:r>
            <a:r>
              <a:rPr lang="en-US" dirty="0">
                <a:solidFill>
                  <a:srgbClr val="FF3300"/>
                </a:solidFill>
              </a:rPr>
              <a:t>	</a:t>
            </a:r>
            <a:r>
              <a:rPr lang="en-US" dirty="0" smtClean="0">
                <a:solidFill>
                  <a:srgbClr val="FF3300"/>
                </a:solidFill>
              </a:rPr>
              <a:t>	</a:t>
            </a:r>
            <a:endParaRPr lang="en-US" dirty="0"/>
          </a:p>
          <a:p>
            <a:pPr eaLnBrk="1" hangingPunct="1">
              <a:buFont typeface="Wingdings" pitchFamily="2" charset="2"/>
              <a:buNone/>
            </a:pPr>
            <a:r>
              <a:rPr lang="en-US" dirty="0" err="1">
                <a:solidFill>
                  <a:srgbClr val="0000CC"/>
                </a:solidFill>
              </a:rPr>
              <a:t>E</a:t>
            </a:r>
            <a:r>
              <a:rPr lang="en-US" baseline="-25000" dirty="0" err="1">
                <a:solidFill>
                  <a:srgbClr val="0000CC"/>
                </a:solidFill>
              </a:rPr>
              <a:t>active</a:t>
            </a:r>
            <a:r>
              <a:rPr lang="en-US" dirty="0">
                <a:solidFill>
                  <a:srgbClr val="0000CC"/>
                </a:solidFill>
              </a:rPr>
              <a:t> = CV</a:t>
            </a:r>
            <a:r>
              <a:rPr lang="en-US" baseline="-25000" dirty="0">
                <a:solidFill>
                  <a:srgbClr val="0000CC"/>
                </a:solidFill>
              </a:rPr>
              <a:t>DD</a:t>
            </a:r>
            <a:r>
              <a:rPr lang="en-US" baseline="30000" dirty="0">
                <a:solidFill>
                  <a:srgbClr val="0000CC"/>
                </a:solidFill>
              </a:rPr>
              <a:t>2				</a:t>
            </a:r>
            <a:endParaRPr lang="en-US" baseline="30000" dirty="0" smtClean="0">
              <a:solidFill>
                <a:srgbClr val="0000CC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dirty="0" err="1" smtClean="0">
                <a:solidFill>
                  <a:srgbClr val="0000CC"/>
                </a:solidFill>
              </a:rPr>
              <a:t>E</a:t>
            </a:r>
            <a:r>
              <a:rPr lang="en-US" baseline="-25000" dirty="0" err="1" smtClean="0">
                <a:solidFill>
                  <a:srgbClr val="0000CC"/>
                </a:solidFill>
              </a:rPr>
              <a:t>total</a:t>
            </a:r>
            <a:r>
              <a:rPr lang="en-US" dirty="0" smtClean="0">
                <a:solidFill>
                  <a:srgbClr val="0000CC"/>
                </a:solidFill>
              </a:rPr>
              <a:t>/operation minimized in sub-V</a:t>
            </a:r>
            <a:r>
              <a:rPr lang="en-US" baseline="-25000" dirty="0" smtClean="0">
                <a:solidFill>
                  <a:srgbClr val="0000CC"/>
                </a:solidFill>
              </a:rPr>
              <a:t>T</a:t>
            </a:r>
            <a:r>
              <a:rPr lang="en-US" dirty="0" smtClean="0">
                <a:solidFill>
                  <a:srgbClr val="0000CC"/>
                </a:solidFill>
              </a:rPr>
              <a:t>	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241351" y="3071769"/>
            <a:ext cx="28924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FF3300"/>
                </a:solidFill>
              </a:rPr>
              <a:t>Main Limitations</a:t>
            </a:r>
            <a:r>
              <a:rPr lang="en-US" dirty="0">
                <a:solidFill>
                  <a:srgbClr val="FF3300"/>
                </a:solidFill>
              </a:rPr>
              <a:t>	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0000CC"/>
                </a:solidFill>
              </a:rPr>
              <a:t>Process Variations </a:t>
            </a:r>
            <a:r>
              <a:rPr lang="en-US" dirty="0" smtClean="0">
                <a:solidFill>
                  <a:srgbClr val="0000CC"/>
                </a:solidFill>
              </a:rPr>
              <a:t>effect, </a:t>
            </a:r>
            <a:r>
              <a:rPr lang="en-US" dirty="0" smtClean="0">
                <a:solidFill>
                  <a:srgbClr val="0000CC"/>
                </a:solidFill>
              </a:rPr>
              <a:t>Slow Speed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24625" y="5882759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VDD (V)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3377527" y="3905250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Normalized Energy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7548" y="6518197"/>
            <a:ext cx="756280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N. </a:t>
            </a:r>
            <a:r>
              <a:rPr lang="en-US" sz="1000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Verma</a:t>
            </a:r>
            <a:r>
              <a:rPr lang="en-US" sz="1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Phd</a:t>
            </a:r>
            <a:r>
              <a:rPr lang="en-US" sz="1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thesis</a:t>
            </a:r>
            <a:endParaRPr lang="en-US" sz="1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49727" y="6220900"/>
            <a:ext cx="31972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Energy Consumption vs. VDD (1)</a:t>
            </a:r>
            <a:endParaRPr lang="en-US" dirty="0">
              <a:solidFill>
                <a:schemeClr val="bg2">
                  <a:lumMod val="1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32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6CF8A-7E8E-45B3-B75C-3A782E3594E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55626" y="1532889"/>
            <a:ext cx="7258051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2500" b="1" dirty="0" smtClean="0">
                <a:solidFill>
                  <a:srgbClr val="FF3300"/>
                </a:solidFill>
              </a:rPr>
              <a:t>Work Focus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0000CC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500" b="1" dirty="0" smtClean="0">
                <a:solidFill>
                  <a:srgbClr val="0000CC"/>
                </a:solidFill>
              </a:rPr>
              <a:t>Minimizing the energy of the read operation of sub-threshold SRAMs.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0000CC"/>
              </a:solidFill>
            </a:endParaRPr>
          </a:p>
          <a:p>
            <a:pPr marL="285750" indent="-285750" eaLnBrk="1" hangingPunct="1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00CC"/>
                </a:solidFill>
              </a:rPr>
              <a:t>Sense Amplifier are utilized during the read operation of the SRAMs. 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</a:pPr>
            <a:endParaRPr lang="en-US" dirty="0">
              <a:solidFill>
                <a:srgbClr val="0000CC"/>
              </a:solidFill>
            </a:endParaRPr>
          </a:p>
          <a:p>
            <a:pPr marL="285750" indent="-285750" eaLnBrk="1" hangingPunct="1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00CC"/>
                </a:solidFill>
              </a:rPr>
              <a:t>The intrinsic offset voltage of the SAs causes increased read energy and degraded performance of the SRAM read operation </a:t>
            </a:r>
            <a:r>
              <a:rPr lang="en-US" sz="1000" dirty="0" smtClean="0">
                <a:solidFill>
                  <a:srgbClr val="0000CC"/>
                </a:solidFill>
              </a:rPr>
              <a:t>[2]</a:t>
            </a:r>
            <a:r>
              <a:rPr lang="en-US" dirty="0" smtClean="0">
                <a:solidFill>
                  <a:srgbClr val="0000CC"/>
                </a:solidFill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0000CC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23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DAZ Circuit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16kB SRAM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Chip Measurements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36CF8A-7E8E-45B3-B75C-3A782E3594E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92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985838" y="160338"/>
            <a:ext cx="815816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Sense Amplifier</a:t>
            </a: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5826995" y="1505048"/>
                <a:ext cx="2776998" cy="8002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  <m:t>out</m:t>
                        </m:r>
                      </m:sub>
                    </m:sSub>
                  </m:oMath>
                </a14:m>
                <a:r>
                  <a:rPr lang="en-US" sz="2300" dirty="0" smtClean="0">
                    <a:solidFill>
                      <a:srgbClr val="C00000"/>
                    </a:solidFill>
                    <a:latin typeface="+mj-lt"/>
                    <a:cs typeface="+mn-cs"/>
                  </a:rPr>
                  <a:t>=1 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  <m:t>V</m:t>
                        </m:r>
                      </m:e>
                      <m:sub>
                        <m:r>
                          <a:rPr lang="en-US" sz="23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  <m:t>1</m:t>
                        </m:r>
                      </m:sub>
                    </m:sSub>
                    <m:r>
                      <a:rPr lang="en-US" sz="2300" b="0" i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cs typeface="+mn-cs"/>
                      </a:rPr>
                      <m:t>&gt;</m:t>
                    </m:r>
                    <m:sSub>
                      <m:sSubPr>
                        <m:ctrlPr>
                          <a:rPr lang="en-US" sz="2300" b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  <m:t>V</m:t>
                        </m:r>
                      </m:e>
                      <m:sub>
                        <m:r>
                          <a:rPr lang="en-US" sz="23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  <m:t>2</m:t>
                        </m:r>
                      </m:sub>
                    </m:sSub>
                  </m:oMath>
                </a14:m>
                <a:endParaRPr lang="en-US" sz="230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  <a:cs typeface="+mn-cs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smtClean="0">
                            <a:solidFill>
                              <a:srgbClr val="C00000"/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i="0">
                            <a:solidFill>
                              <a:srgbClr val="C00000"/>
                            </a:solidFill>
                            <a:latin typeface="+mj-lt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300" i="0">
                            <a:solidFill>
                              <a:srgbClr val="C00000"/>
                            </a:solidFill>
                            <a:latin typeface="+mj-lt"/>
                          </a:rPr>
                          <m:t>out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srgbClr val="C00000"/>
                    </a:solidFill>
                    <a:latin typeface="+mj-lt"/>
                  </a:rPr>
                  <a:t>=</a:t>
                </a:r>
                <a:r>
                  <a:rPr lang="en-US" sz="2300" dirty="0" smtClean="0">
                    <a:solidFill>
                      <a:srgbClr val="C00000"/>
                    </a:solidFill>
                    <a:latin typeface="+mj-lt"/>
                  </a:rPr>
                  <a:t>0 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O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therwise</a:t>
                </a:r>
                <a:endParaRPr lang="en-US" sz="2300" dirty="0">
                  <a:solidFill>
                    <a:schemeClr val="bg2">
                      <a:lumMod val="10000"/>
                    </a:schemeClr>
                  </a:solidFill>
                  <a:latin typeface="+mj-lt"/>
                  <a:cs typeface="+mn-cs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6995" y="1505048"/>
                <a:ext cx="2776998" cy="800219"/>
              </a:xfrm>
              <a:prstGeom prst="rect">
                <a:avLst/>
              </a:prstGeom>
              <a:blipFill rotWithShape="1">
                <a:blip r:embed="rId2"/>
                <a:stretch>
                  <a:fillRect l="-440" t="-5344" b="-16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Isosceles Triangle 1"/>
          <p:cNvSpPr/>
          <p:nvPr/>
        </p:nvSpPr>
        <p:spPr>
          <a:xfrm rot="5400000">
            <a:off x="5186384" y="2462079"/>
            <a:ext cx="1281222" cy="1116418"/>
          </a:xfrm>
          <a:prstGeom prst="triangl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4694627" y="2597643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694626" y="3483690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385204" y="3020288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217503" y="3259301"/>
                <a:ext cx="4697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7503" y="3259301"/>
                <a:ext cx="469744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621" y="2418295"/>
            <a:ext cx="1701433" cy="1145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325936" y="2587602"/>
            <a:ext cx="171450" cy="171450"/>
            <a:chOff x="6728186" y="2646189"/>
            <a:chExt cx="171450" cy="17145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804386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6813911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 rot="5400000">
            <a:off x="5449761" y="3301977"/>
            <a:ext cx="0" cy="17145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900113" y="1658937"/>
                <a:ext cx="2776998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b="1" i="1" smtClean="0">
                          <a:solidFill>
                            <a:srgbClr val="C00000"/>
                          </a:solidFill>
                          <a:latin typeface="Cambria Math"/>
                          <a:cs typeface="+mn-cs"/>
                        </a:rPr>
                        <m:t>𝑨𝒏𝒂𝒍𝒐𝒈𝒚</m:t>
                      </m:r>
                    </m:oMath>
                  </m:oMathPara>
                </a14:m>
                <a:endParaRPr lang="en-US" sz="2600" b="1" dirty="0">
                  <a:solidFill>
                    <a:srgbClr val="C00000"/>
                  </a:solidFill>
                  <a:latin typeface="+mj-lt"/>
                  <a:cs typeface="+mn-cs"/>
                </a:endParaRPr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113" y="1658937"/>
                <a:ext cx="2776998" cy="4924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4227832" y="2420046"/>
                <a:ext cx="4644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832" y="2420046"/>
                <a:ext cx="464423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6983282" y="2806473"/>
                <a:ext cx="6585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82" y="2806473"/>
                <a:ext cx="658577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Connector 50"/>
          <p:cNvCxnSpPr>
            <a:endCxn id="2" idx="5"/>
          </p:cNvCxnSpPr>
          <p:nvPr/>
        </p:nvCxnSpPr>
        <p:spPr>
          <a:xfrm flipV="1">
            <a:off x="5826995" y="3340594"/>
            <a:ext cx="0" cy="32030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>
                <a:off x="5449761" y="3670032"/>
                <a:ext cx="923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/>
                        </a:rPr>
                        <m:t>Enable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9761" y="3670032"/>
                <a:ext cx="92365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32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A0116-4BB3-4303-B40C-23781470D6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28" name="TextBox 27"/>
          <p:cNvSpPr txBox="1"/>
          <p:nvPr/>
        </p:nvSpPr>
        <p:spPr>
          <a:xfrm>
            <a:off x="985838" y="160338"/>
            <a:ext cx="815816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+mn-cs"/>
              </a:rPr>
              <a:t>SA Offset Voltage</a:t>
            </a: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5826995" y="1505048"/>
                <a:ext cx="2776998" cy="8002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  <m:t>out</m:t>
                        </m:r>
                      </m:sub>
                    </m:sSub>
                  </m:oMath>
                </a14:m>
                <a:r>
                  <a:rPr lang="en-US" sz="2300" dirty="0" smtClean="0">
                    <a:solidFill>
                      <a:srgbClr val="C00000"/>
                    </a:solidFill>
                    <a:latin typeface="+mj-lt"/>
                    <a:cs typeface="+mn-cs"/>
                  </a:rPr>
                  <a:t>=1 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  <m:t>V</m:t>
                        </m:r>
                      </m:e>
                      <m:sub>
                        <m:r>
                          <a:rPr lang="en-US" sz="23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  <m:t>1</m:t>
                        </m:r>
                      </m:sub>
                    </m:sSub>
                    <m:r>
                      <a:rPr lang="en-US" sz="2300" b="0" i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cs typeface="+mn-cs"/>
                      </a:rPr>
                      <m:t>&gt;</m:t>
                    </m:r>
                    <m:sSub>
                      <m:sSubPr>
                        <m:ctrlPr>
                          <a:rPr lang="en-US" sz="2300" b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  <m:t>V</m:t>
                        </m:r>
                      </m:e>
                      <m:sub>
                        <m:r>
                          <a:rPr lang="en-US" sz="23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+mn-cs"/>
                          </a:rPr>
                          <m:t>2</m:t>
                        </m:r>
                      </m:sub>
                    </m:sSub>
                  </m:oMath>
                </a14:m>
                <a:endParaRPr lang="en-US" sz="230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  <a:cs typeface="+mn-cs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smtClean="0">
                            <a:solidFill>
                              <a:srgbClr val="C00000"/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i="0">
                            <a:solidFill>
                              <a:srgbClr val="C00000"/>
                            </a:solidFill>
                            <a:latin typeface="+mj-lt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300" i="0">
                            <a:solidFill>
                              <a:srgbClr val="C00000"/>
                            </a:solidFill>
                            <a:latin typeface="+mj-lt"/>
                          </a:rPr>
                          <m:t>out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srgbClr val="C00000"/>
                    </a:solidFill>
                    <a:latin typeface="+mj-lt"/>
                  </a:rPr>
                  <a:t>=</a:t>
                </a:r>
                <a:r>
                  <a:rPr lang="en-US" sz="2300" dirty="0" smtClean="0">
                    <a:solidFill>
                      <a:srgbClr val="C00000"/>
                    </a:solidFill>
                    <a:latin typeface="+mj-lt"/>
                  </a:rPr>
                  <a:t>0 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O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therwise</a:t>
                </a:r>
                <a:endParaRPr lang="en-US" sz="2300" dirty="0">
                  <a:solidFill>
                    <a:schemeClr val="bg2">
                      <a:lumMod val="10000"/>
                    </a:schemeClr>
                  </a:solidFill>
                  <a:latin typeface="+mj-lt"/>
                  <a:cs typeface="+mn-cs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6995" y="1505048"/>
                <a:ext cx="2776998" cy="800219"/>
              </a:xfrm>
              <a:prstGeom prst="rect">
                <a:avLst/>
              </a:prstGeom>
              <a:blipFill rotWithShape="1">
                <a:blip r:embed="rId2"/>
                <a:stretch>
                  <a:fillRect l="-440" t="-5344" b="-16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Isosceles Triangle 1"/>
          <p:cNvSpPr/>
          <p:nvPr/>
        </p:nvSpPr>
        <p:spPr>
          <a:xfrm rot="5400000">
            <a:off x="5186384" y="2462079"/>
            <a:ext cx="1281222" cy="1116418"/>
          </a:xfrm>
          <a:prstGeom prst="triangl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4694627" y="2597643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694626" y="3483690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385204" y="3020288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217503" y="3259301"/>
                <a:ext cx="4697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7503" y="3259301"/>
                <a:ext cx="469744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621" y="2418295"/>
            <a:ext cx="1701433" cy="1145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620" y="4844276"/>
            <a:ext cx="1661983" cy="1089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Isosceles Triangle 21"/>
          <p:cNvSpPr/>
          <p:nvPr/>
        </p:nvSpPr>
        <p:spPr>
          <a:xfrm rot="5400000">
            <a:off x="5157809" y="4932377"/>
            <a:ext cx="1281222" cy="1116418"/>
          </a:xfrm>
          <a:prstGeom prst="triangl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4543842" y="5073259"/>
            <a:ext cx="244418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4666051" y="5953988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6356629" y="5490586"/>
            <a:ext cx="57416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4995793" y="5073259"/>
            <a:ext cx="244418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756361" y="4937587"/>
            <a:ext cx="299551" cy="285551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4488456" y="4474944"/>
                <a:ext cx="8616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𝐕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𝐨𝐟𝐟𝐬𝐞𝐭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456" y="4474944"/>
                <a:ext cx="861646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5325936" y="2587602"/>
            <a:ext cx="171450" cy="171450"/>
            <a:chOff x="6728186" y="2646189"/>
            <a:chExt cx="171450" cy="17145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804386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6813911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 rot="5400000">
            <a:off x="5449761" y="3301977"/>
            <a:ext cx="0" cy="17145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5297361" y="5078502"/>
            <a:ext cx="171450" cy="171450"/>
            <a:chOff x="6728186" y="2646189"/>
            <a:chExt cx="171450" cy="17145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6804386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6813911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Connector 38"/>
          <p:cNvCxnSpPr/>
          <p:nvPr/>
        </p:nvCxnSpPr>
        <p:spPr>
          <a:xfrm rot="5400000">
            <a:off x="5421186" y="5792877"/>
            <a:ext cx="0" cy="17145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900113" y="1658937"/>
                <a:ext cx="2776998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b="1" i="1" smtClean="0">
                          <a:solidFill>
                            <a:srgbClr val="C00000"/>
                          </a:solidFill>
                          <a:latin typeface="Cambria Math"/>
                          <a:cs typeface="+mn-cs"/>
                        </a:rPr>
                        <m:t>𝑨𝒏𝒂𝒍𝒐𝒈𝒚</m:t>
                      </m:r>
                    </m:oMath>
                  </m:oMathPara>
                </a14:m>
                <a:endParaRPr lang="en-US" sz="2600" b="1" dirty="0">
                  <a:solidFill>
                    <a:srgbClr val="C00000"/>
                  </a:solidFill>
                  <a:latin typeface="+mj-lt"/>
                  <a:cs typeface="+mn-cs"/>
                </a:endParaRPr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113" y="1658937"/>
                <a:ext cx="2776998" cy="49244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/>
          <p:cNvGrpSpPr>
            <a:grpSpLocks/>
          </p:cNvGrpSpPr>
          <p:nvPr/>
        </p:nvGrpSpPr>
        <p:grpSpPr>
          <a:xfrm>
            <a:off x="4938329" y="5032168"/>
            <a:ext cx="85725" cy="85725"/>
            <a:chOff x="6728186" y="2646189"/>
            <a:chExt cx="171450" cy="171450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6804386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6813911" y="2646189"/>
              <a:ext cx="0" cy="171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/>
          <p:cNvCxnSpPr>
            <a:cxnSpLocks/>
          </p:cNvCxnSpPr>
          <p:nvPr/>
        </p:nvCxnSpPr>
        <p:spPr>
          <a:xfrm rot="5400000">
            <a:off x="4841512" y="5027792"/>
            <a:ext cx="0" cy="8572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5611686" y="3957810"/>
                <a:ext cx="3532314" cy="8002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300" b="0" i="0" smtClean="0">
                            <a:solidFill>
                              <a:srgbClr val="C00000"/>
                            </a:solidFill>
                            <a:latin typeface="+mj-lt"/>
                            <a:cs typeface="+mn-cs"/>
                          </a:rPr>
                          <m:t>out</m:t>
                        </m:r>
                      </m:sub>
                    </m:sSub>
                  </m:oMath>
                </a14:m>
                <a:r>
                  <a:rPr lang="en-US" sz="2300" dirty="0" smtClean="0">
                    <a:solidFill>
                      <a:srgbClr val="C00000"/>
                    </a:solidFill>
                    <a:latin typeface="+mj-lt"/>
                    <a:cs typeface="+mn-cs"/>
                  </a:rPr>
                  <a:t>=1 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if</a:t>
                </a:r>
                <a:r>
                  <a:rPr lang="en-US" sz="2300" dirty="0">
                    <a:solidFill>
                      <a:schemeClr val="bg2">
                        <a:lumMod val="10000"/>
                      </a:schemeClr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i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+mj-lt"/>
                          </a:rPr>
                          <m:t>V</m:t>
                        </m:r>
                      </m:e>
                      <m:sub>
                        <m:r>
                          <a:rPr lang="en-US" sz="2300" i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+mj-lt"/>
                          </a:rPr>
                          <m:t>1</m:t>
                        </m:r>
                      </m:sub>
                    </m:sSub>
                    <m:r>
                      <a:rPr lang="en-US" sz="2300" i="0">
                        <a:solidFill>
                          <a:schemeClr val="bg2">
                            <a:lumMod val="10000"/>
                          </a:schemeClr>
                        </a:solidFill>
                        <a:latin typeface="+mj-lt"/>
                      </a:rPr>
                      <m:t>&gt;</m:t>
                    </m:r>
                    <m:sSub>
                      <m:sSubPr>
                        <m:ctrlPr>
                          <a:rPr lang="en-US" sz="2300" smtClean="0">
                            <a:solidFill>
                              <a:srgbClr val="000000"/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>
                            <a:solidFill>
                              <a:srgbClr val="000000"/>
                            </a:solidFill>
                            <a:latin typeface="+mj-lt"/>
                          </a:rPr>
                          <m:t>V</m:t>
                        </m:r>
                      </m:e>
                      <m:sub>
                        <m:r>
                          <a:rPr lang="en-US" sz="2300" b="0" i="0">
                            <a:solidFill>
                              <a:srgbClr val="000000"/>
                            </a:solidFill>
                            <a:latin typeface="+mj-lt"/>
                          </a:rPr>
                          <m:t>2</m:t>
                        </m:r>
                      </m:sub>
                    </m:sSub>
                    <m:r>
                      <a:rPr lang="en-US" sz="2300" b="1" i="0" smtClean="0">
                        <a:solidFill>
                          <a:srgbClr val="000000"/>
                        </a:solidFill>
                        <a:latin typeface="+mj-lt"/>
                      </a:rPr>
                      <m:t>+</m:t>
                    </m:r>
                    <m:sSub>
                      <m:sSubPr>
                        <m:ctrlPr>
                          <a:rPr lang="en-US" sz="2300" b="1" smtClean="0">
                            <a:solidFill>
                              <a:srgbClr val="000000"/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a:rPr lang="en-US" sz="2300" b="1" i="0" smtClean="0">
                            <a:solidFill>
                              <a:srgbClr val="000000"/>
                            </a:solidFill>
                            <a:latin typeface="+mj-lt"/>
                          </a:rPr>
                          <m:t>𝐕</m:t>
                        </m:r>
                      </m:e>
                      <m:sub>
                        <m:r>
                          <a:rPr lang="en-US" sz="2300" b="1" i="0" smtClean="0">
                            <a:solidFill>
                              <a:srgbClr val="000000"/>
                            </a:solidFill>
                            <a:latin typeface="+mj-lt"/>
                          </a:rPr>
                          <m:t>𝐨𝐟𝐟𝐬𝐞𝐭</m:t>
                        </m:r>
                      </m:sub>
                    </m:sSub>
                  </m:oMath>
                </a14:m>
                <a:endParaRPr lang="en-US" sz="2300" b="1" dirty="0" smtClean="0">
                  <a:solidFill>
                    <a:schemeClr val="bg2">
                      <a:lumMod val="10000"/>
                    </a:schemeClr>
                  </a:solidFill>
                  <a:latin typeface="+mj-lt"/>
                  <a:cs typeface="+mn-cs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smtClean="0">
                            <a:solidFill>
                              <a:srgbClr val="C00000"/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i="0">
                            <a:solidFill>
                              <a:srgbClr val="C00000"/>
                            </a:solidFill>
                            <a:latin typeface="+mj-lt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300" i="0">
                            <a:solidFill>
                              <a:srgbClr val="C00000"/>
                            </a:solidFill>
                            <a:latin typeface="+mj-lt"/>
                          </a:rPr>
                          <m:t>out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srgbClr val="C00000"/>
                    </a:solidFill>
                    <a:latin typeface="+mj-lt"/>
                  </a:rPr>
                  <a:t>=</a:t>
                </a:r>
                <a:r>
                  <a:rPr lang="en-US" sz="2300" dirty="0" smtClean="0">
                    <a:solidFill>
                      <a:srgbClr val="C00000"/>
                    </a:solidFill>
                    <a:latin typeface="+mj-lt"/>
                  </a:rPr>
                  <a:t>0 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O</a:t>
                </a:r>
                <a:r>
                  <a:rPr lang="en-US" sz="2300" dirty="0" smtClean="0">
                    <a:solidFill>
                      <a:schemeClr val="bg2">
                        <a:lumMod val="10000"/>
                      </a:schemeClr>
                    </a:solidFill>
                    <a:latin typeface="+mj-lt"/>
                    <a:cs typeface="+mn-cs"/>
                  </a:rPr>
                  <a:t>therwise</a:t>
                </a:r>
                <a:endParaRPr lang="en-US" sz="2300" dirty="0">
                  <a:solidFill>
                    <a:schemeClr val="bg2">
                      <a:lumMod val="10000"/>
                    </a:schemeClr>
                  </a:solidFill>
                  <a:latin typeface="+mj-lt"/>
                  <a:cs typeface="+mn-cs"/>
                </a:endParaRPr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1686" y="3957810"/>
                <a:ext cx="3532314" cy="800219"/>
              </a:xfrm>
              <a:prstGeom prst="rect">
                <a:avLst/>
              </a:prstGeom>
              <a:blipFill rotWithShape="1">
                <a:blip r:embed="rId8"/>
                <a:stretch>
                  <a:fillRect l="-345" t="-5303" b="-15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4227832" y="2420046"/>
                <a:ext cx="4644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832" y="2420046"/>
                <a:ext cx="464423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/>
              <p:cNvSpPr txBox="1"/>
              <p:nvPr/>
            </p:nvSpPr>
            <p:spPr>
              <a:xfrm>
                <a:off x="4140773" y="5723373"/>
                <a:ext cx="4697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773" y="5723373"/>
                <a:ext cx="469744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/>
              <p:cNvSpPr txBox="1"/>
              <p:nvPr/>
            </p:nvSpPr>
            <p:spPr>
              <a:xfrm>
                <a:off x="4151102" y="4884118"/>
                <a:ext cx="4644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102" y="4884118"/>
                <a:ext cx="464423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ounded Rectangle 10"/>
          <p:cNvSpPr/>
          <p:nvPr/>
        </p:nvSpPr>
        <p:spPr>
          <a:xfrm>
            <a:off x="7658100" y="5878602"/>
            <a:ext cx="371475" cy="21410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6983282" y="2806473"/>
                <a:ext cx="6585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82" y="2806473"/>
                <a:ext cx="658577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50"/>
              <p:cNvSpPr txBox="1"/>
              <p:nvPr/>
            </p:nvSpPr>
            <p:spPr>
              <a:xfrm>
                <a:off x="6959364" y="5305920"/>
                <a:ext cx="6585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9364" y="5305920"/>
                <a:ext cx="658577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/>
          <p:cNvCxnSpPr/>
          <p:nvPr/>
        </p:nvCxnSpPr>
        <p:spPr>
          <a:xfrm flipV="1">
            <a:off x="5826995" y="3340594"/>
            <a:ext cx="0" cy="32030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/>
              <p:cNvSpPr txBox="1"/>
              <p:nvPr/>
            </p:nvSpPr>
            <p:spPr>
              <a:xfrm>
                <a:off x="5449761" y="3670032"/>
                <a:ext cx="923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/>
                        </a:rPr>
                        <m:t>Enable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9761" y="3670032"/>
                <a:ext cx="92365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Connector 53"/>
          <p:cNvCxnSpPr/>
          <p:nvPr/>
        </p:nvCxnSpPr>
        <p:spPr>
          <a:xfrm flipV="1">
            <a:off x="5846045" y="5783081"/>
            <a:ext cx="0" cy="32030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5468811" y="6112519"/>
                <a:ext cx="923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/>
                        </a:rPr>
                        <m:t>Enable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8811" y="6112519"/>
                <a:ext cx="92365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829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 (1)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 (1)</Template>
  <TotalTime>14735</TotalTime>
  <Words>2469</Words>
  <Application>Microsoft Office PowerPoint</Application>
  <PresentationFormat>On-screen Show (4:3)</PresentationFormat>
  <Paragraphs>912</Paragraphs>
  <Slides>49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RLPVLSI_PPT_TEMPLATE (1)</vt:lpstr>
      <vt:lpstr>Sub-threshold Sense Amplifier (SA) Compensation Using Auto-zeroing Circuitry</vt:lpstr>
      <vt:lpstr>Outline</vt:lpstr>
      <vt:lpstr>Motivation</vt:lpstr>
      <vt:lpstr>Motivation</vt:lpstr>
      <vt:lpstr>Motivation</vt:lpstr>
      <vt:lpstr>Motivation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</vt:vector>
  </TitlesOfParts>
  <Company>UVA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UVA</dc:creator>
  <cp:lastModifiedBy>plb3qt</cp:lastModifiedBy>
  <cp:revision>373</cp:revision>
  <cp:lastPrinted>2011-09-12T21:41:37Z</cp:lastPrinted>
  <dcterms:created xsi:type="dcterms:W3CDTF">2011-09-20T01:19:28Z</dcterms:created>
  <dcterms:modified xsi:type="dcterms:W3CDTF">2014-01-22T16:02:26Z</dcterms:modified>
</cp:coreProperties>
</file>